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57" r:id="rId4"/>
    <p:sldId id="265" r:id="rId5"/>
    <p:sldId id="258" r:id="rId6"/>
    <p:sldId id="264" r:id="rId7"/>
    <p:sldId id="267" r:id="rId8"/>
    <p:sldId id="266" r:id="rId9"/>
    <p:sldId id="260"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 Phong" initials="HP" lastIdx="1" clrIdx="0">
    <p:extLst>
      <p:ext uri="{19B8F6BF-5375-455C-9EA6-DF929625EA0E}">
        <p15:presenceInfo xmlns:p15="http://schemas.microsoft.com/office/powerpoint/2012/main" userId="87b8e8bd3ffd66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61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B7EB-8DF2-4755-8019-6782BD32DA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8700F4-7B32-4C20-A56D-AD52E3C446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21E5A0-A172-4D0C-9A2C-56BE0E335D71}"/>
              </a:ext>
            </a:extLst>
          </p:cNvPr>
          <p:cNvSpPr>
            <a:spLocks noGrp="1"/>
          </p:cNvSpPr>
          <p:nvPr>
            <p:ph type="dt" sz="half" idx="10"/>
          </p:nvPr>
        </p:nvSpPr>
        <p:spPr/>
        <p:txBody>
          <a:bodyPr/>
          <a:lstStyle/>
          <a:p>
            <a:fld id="{E498878B-C740-4BF4-82B7-DD658F657D68}" type="datetimeFigureOut">
              <a:rPr lang="en-US" smtClean="0"/>
              <a:t>4/20/2023</a:t>
            </a:fld>
            <a:endParaRPr lang="en-US"/>
          </a:p>
        </p:txBody>
      </p:sp>
      <p:sp>
        <p:nvSpPr>
          <p:cNvPr id="5" name="Footer Placeholder 4">
            <a:extLst>
              <a:ext uri="{FF2B5EF4-FFF2-40B4-BE49-F238E27FC236}">
                <a16:creationId xmlns:a16="http://schemas.microsoft.com/office/drawing/2014/main" id="{B09ADDBC-C550-4BC0-B7BF-7A5429FB08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ED9A7-C186-4230-9200-1D1D2D5ADE35}"/>
              </a:ext>
            </a:extLst>
          </p:cNvPr>
          <p:cNvSpPr>
            <a:spLocks noGrp="1"/>
          </p:cNvSpPr>
          <p:nvPr>
            <p:ph type="sldNum" sz="quarter" idx="12"/>
          </p:nvPr>
        </p:nvSpPr>
        <p:spPr/>
        <p:txBody>
          <a:bodyPr/>
          <a:lstStyle/>
          <a:p>
            <a:fld id="{8CB20704-BCA1-4609-B7DB-FB3EB96EEE95}" type="slidenum">
              <a:rPr lang="en-US" smtClean="0"/>
              <a:t>‹#›</a:t>
            </a:fld>
            <a:endParaRPr lang="en-US"/>
          </a:p>
        </p:txBody>
      </p:sp>
    </p:spTree>
    <p:extLst>
      <p:ext uri="{BB962C8B-B14F-4D97-AF65-F5344CB8AC3E}">
        <p14:creationId xmlns:p14="http://schemas.microsoft.com/office/powerpoint/2010/main" val="115542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AC0B-EA11-4920-B022-0E678A5E98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713FEB-DAD9-4369-98EC-30BD08CEEE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EC8CD3-3A90-44A0-B164-B93AF642E02E}"/>
              </a:ext>
            </a:extLst>
          </p:cNvPr>
          <p:cNvSpPr>
            <a:spLocks noGrp="1"/>
          </p:cNvSpPr>
          <p:nvPr>
            <p:ph type="dt" sz="half" idx="10"/>
          </p:nvPr>
        </p:nvSpPr>
        <p:spPr/>
        <p:txBody>
          <a:bodyPr/>
          <a:lstStyle/>
          <a:p>
            <a:fld id="{E498878B-C740-4BF4-82B7-DD658F657D68}" type="datetimeFigureOut">
              <a:rPr lang="en-US" smtClean="0"/>
              <a:t>4/20/2023</a:t>
            </a:fld>
            <a:endParaRPr lang="en-US"/>
          </a:p>
        </p:txBody>
      </p:sp>
      <p:sp>
        <p:nvSpPr>
          <p:cNvPr id="5" name="Footer Placeholder 4">
            <a:extLst>
              <a:ext uri="{FF2B5EF4-FFF2-40B4-BE49-F238E27FC236}">
                <a16:creationId xmlns:a16="http://schemas.microsoft.com/office/drawing/2014/main" id="{600FE6C7-5A0E-45CE-A69E-D025F57E3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016A5-F149-4A79-B9A5-FF3EF2564F18}"/>
              </a:ext>
            </a:extLst>
          </p:cNvPr>
          <p:cNvSpPr>
            <a:spLocks noGrp="1"/>
          </p:cNvSpPr>
          <p:nvPr>
            <p:ph type="sldNum" sz="quarter" idx="12"/>
          </p:nvPr>
        </p:nvSpPr>
        <p:spPr/>
        <p:txBody>
          <a:bodyPr/>
          <a:lstStyle/>
          <a:p>
            <a:fld id="{8CB20704-BCA1-4609-B7DB-FB3EB96EEE95}" type="slidenum">
              <a:rPr lang="en-US" smtClean="0"/>
              <a:t>‹#›</a:t>
            </a:fld>
            <a:endParaRPr lang="en-US"/>
          </a:p>
        </p:txBody>
      </p:sp>
    </p:spTree>
    <p:extLst>
      <p:ext uri="{BB962C8B-B14F-4D97-AF65-F5344CB8AC3E}">
        <p14:creationId xmlns:p14="http://schemas.microsoft.com/office/powerpoint/2010/main" val="61494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DD8194-FA5C-4451-B649-69543B0D4B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841C4C-A39B-4625-A02D-D438B998AA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A35036-1761-4635-AAC3-268DFC6C43AA}"/>
              </a:ext>
            </a:extLst>
          </p:cNvPr>
          <p:cNvSpPr>
            <a:spLocks noGrp="1"/>
          </p:cNvSpPr>
          <p:nvPr>
            <p:ph type="dt" sz="half" idx="10"/>
          </p:nvPr>
        </p:nvSpPr>
        <p:spPr/>
        <p:txBody>
          <a:bodyPr/>
          <a:lstStyle/>
          <a:p>
            <a:fld id="{E498878B-C740-4BF4-82B7-DD658F657D68}" type="datetimeFigureOut">
              <a:rPr lang="en-US" smtClean="0"/>
              <a:t>4/20/2023</a:t>
            </a:fld>
            <a:endParaRPr lang="en-US"/>
          </a:p>
        </p:txBody>
      </p:sp>
      <p:sp>
        <p:nvSpPr>
          <p:cNvPr id="5" name="Footer Placeholder 4">
            <a:extLst>
              <a:ext uri="{FF2B5EF4-FFF2-40B4-BE49-F238E27FC236}">
                <a16:creationId xmlns:a16="http://schemas.microsoft.com/office/drawing/2014/main" id="{236A0C78-38E5-4762-8B9C-911A1F6B5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8FD0B-6AAA-4FC6-95A3-982389FD6595}"/>
              </a:ext>
            </a:extLst>
          </p:cNvPr>
          <p:cNvSpPr>
            <a:spLocks noGrp="1"/>
          </p:cNvSpPr>
          <p:nvPr>
            <p:ph type="sldNum" sz="quarter" idx="12"/>
          </p:nvPr>
        </p:nvSpPr>
        <p:spPr/>
        <p:txBody>
          <a:bodyPr/>
          <a:lstStyle/>
          <a:p>
            <a:fld id="{8CB20704-BCA1-4609-B7DB-FB3EB96EEE95}" type="slidenum">
              <a:rPr lang="en-US" smtClean="0"/>
              <a:t>‹#›</a:t>
            </a:fld>
            <a:endParaRPr lang="en-US"/>
          </a:p>
        </p:txBody>
      </p:sp>
    </p:spTree>
    <p:extLst>
      <p:ext uri="{BB962C8B-B14F-4D97-AF65-F5344CB8AC3E}">
        <p14:creationId xmlns:p14="http://schemas.microsoft.com/office/powerpoint/2010/main" val="3746059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1909-3D4C-437A-BB05-66BC5E378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9AAD4B-5DC9-4869-92D3-24CF47CB22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4EB90-48AA-4B3E-B7D7-4A796EA57CCE}"/>
              </a:ext>
            </a:extLst>
          </p:cNvPr>
          <p:cNvSpPr>
            <a:spLocks noGrp="1"/>
          </p:cNvSpPr>
          <p:nvPr>
            <p:ph type="dt" sz="half" idx="10"/>
          </p:nvPr>
        </p:nvSpPr>
        <p:spPr/>
        <p:txBody>
          <a:bodyPr/>
          <a:lstStyle/>
          <a:p>
            <a:fld id="{E498878B-C740-4BF4-82B7-DD658F657D68}" type="datetimeFigureOut">
              <a:rPr lang="en-US" smtClean="0"/>
              <a:t>4/20/2023</a:t>
            </a:fld>
            <a:endParaRPr lang="en-US"/>
          </a:p>
        </p:txBody>
      </p:sp>
      <p:sp>
        <p:nvSpPr>
          <p:cNvPr id="5" name="Footer Placeholder 4">
            <a:extLst>
              <a:ext uri="{FF2B5EF4-FFF2-40B4-BE49-F238E27FC236}">
                <a16:creationId xmlns:a16="http://schemas.microsoft.com/office/drawing/2014/main" id="{F7857BED-7EB2-4F00-B422-391BC3243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44259-63BC-4D1A-8304-CC10BAA6E384}"/>
              </a:ext>
            </a:extLst>
          </p:cNvPr>
          <p:cNvSpPr>
            <a:spLocks noGrp="1"/>
          </p:cNvSpPr>
          <p:nvPr>
            <p:ph type="sldNum" sz="quarter" idx="12"/>
          </p:nvPr>
        </p:nvSpPr>
        <p:spPr/>
        <p:txBody>
          <a:bodyPr/>
          <a:lstStyle/>
          <a:p>
            <a:fld id="{8CB20704-BCA1-4609-B7DB-FB3EB96EEE95}" type="slidenum">
              <a:rPr lang="en-US" smtClean="0"/>
              <a:t>‹#›</a:t>
            </a:fld>
            <a:endParaRPr lang="en-US"/>
          </a:p>
        </p:txBody>
      </p:sp>
    </p:spTree>
    <p:extLst>
      <p:ext uri="{BB962C8B-B14F-4D97-AF65-F5344CB8AC3E}">
        <p14:creationId xmlns:p14="http://schemas.microsoft.com/office/powerpoint/2010/main" val="1130621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16C4-9AF0-4CDE-AF35-D07274D909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439392-6E61-43A4-AF66-27A2DEA328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8A251E-BA25-4B2D-926D-9E55403A3368}"/>
              </a:ext>
            </a:extLst>
          </p:cNvPr>
          <p:cNvSpPr>
            <a:spLocks noGrp="1"/>
          </p:cNvSpPr>
          <p:nvPr>
            <p:ph type="dt" sz="half" idx="10"/>
          </p:nvPr>
        </p:nvSpPr>
        <p:spPr/>
        <p:txBody>
          <a:bodyPr/>
          <a:lstStyle/>
          <a:p>
            <a:fld id="{E498878B-C740-4BF4-82B7-DD658F657D68}" type="datetimeFigureOut">
              <a:rPr lang="en-US" smtClean="0"/>
              <a:t>4/20/2023</a:t>
            </a:fld>
            <a:endParaRPr lang="en-US"/>
          </a:p>
        </p:txBody>
      </p:sp>
      <p:sp>
        <p:nvSpPr>
          <p:cNvPr id="5" name="Footer Placeholder 4">
            <a:extLst>
              <a:ext uri="{FF2B5EF4-FFF2-40B4-BE49-F238E27FC236}">
                <a16:creationId xmlns:a16="http://schemas.microsoft.com/office/drawing/2014/main" id="{BDC638A5-8EB4-4BC7-8CDC-2F6F6A95BC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28AFAD-AB8B-47CE-815F-92303F439848}"/>
              </a:ext>
            </a:extLst>
          </p:cNvPr>
          <p:cNvSpPr>
            <a:spLocks noGrp="1"/>
          </p:cNvSpPr>
          <p:nvPr>
            <p:ph type="sldNum" sz="quarter" idx="12"/>
          </p:nvPr>
        </p:nvSpPr>
        <p:spPr/>
        <p:txBody>
          <a:bodyPr/>
          <a:lstStyle/>
          <a:p>
            <a:fld id="{8CB20704-BCA1-4609-B7DB-FB3EB96EEE95}" type="slidenum">
              <a:rPr lang="en-US" smtClean="0"/>
              <a:t>‹#›</a:t>
            </a:fld>
            <a:endParaRPr lang="en-US"/>
          </a:p>
        </p:txBody>
      </p:sp>
    </p:spTree>
    <p:extLst>
      <p:ext uri="{BB962C8B-B14F-4D97-AF65-F5344CB8AC3E}">
        <p14:creationId xmlns:p14="http://schemas.microsoft.com/office/powerpoint/2010/main" val="1825072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7F80-6B0E-4226-9405-AD966AFEA5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3165C-EC8E-47A4-B067-9C746A9FE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254220-8401-4A24-BADF-408E8AB3DC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8F504C-B18D-4B6F-80B6-00ADC6A77FA9}"/>
              </a:ext>
            </a:extLst>
          </p:cNvPr>
          <p:cNvSpPr>
            <a:spLocks noGrp="1"/>
          </p:cNvSpPr>
          <p:nvPr>
            <p:ph type="dt" sz="half" idx="10"/>
          </p:nvPr>
        </p:nvSpPr>
        <p:spPr/>
        <p:txBody>
          <a:bodyPr/>
          <a:lstStyle/>
          <a:p>
            <a:fld id="{E498878B-C740-4BF4-82B7-DD658F657D68}" type="datetimeFigureOut">
              <a:rPr lang="en-US" smtClean="0"/>
              <a:t>4/20/2023</a:t>
            </a:fld>
            <a:endParaRPr lang="en-US"/>
          </a:p>
        </p:txBody>
      </p:sp>
      <p:sp>
        <p:nvSpPr>
          <p:cNvPr id="6" name="Footer Placeholder 5">
            <a:extLst>
              <a:ext uri="{FF2B5EF4-FFF2-40B4-BE49-F238E27FC236}">
                <a16:creationId xmlns:a16="http://schemas.microsoft.com/office/drawing/2014/main" id="{9CBECD59-D66B-4C29-B5E2-4F58090FD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EFE10-AD46-4CB0-9883-F962EE3CCFDE}"/>
              </a:ext>
            </a:extLst>
          </p:cNvPr>
          <p:cNvSpPr>
            <a:spLocks noGrp="1"/>
          </p:cNvSpPr>
          <p:nvPr>
            <p:ph type="sldNum" sz="quarter" idx="12"/>
          </p:nvPr>
        </p:nvSpPr>
        <p:spPr/>
        <p:txBody>
          <a:bodyPr/>
          <a:lstStyle/>
          <a:p>
            <a:fld id="{8CB20704-BCA1-4609-B7DB-FB3EB96EEE95}" type="slidenum">
              <a:rPr lang="en-US" smtClean="0"/>
              <a:t>‹#›</a:t>
            </a:fld>
            <a:endParaRPr lang="en-US"/>
          </a:p>
        </p:txBody>
      </p:sp>
    </p:spTree>
    <p:extLst>
      <p:ext uri="{BB962C8B-B14F-4D97-AF65-F5344CB8AC3E}">
        <p14:creationId xmlns:p14="http://schemas.microsoft.com/office/powerpoint/2010/main" val="368581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48DA-2D32-4A11-8B4F-5A831C0945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7B3D4F-371E-44BB-9721-F37DE1E9F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769139-48B2-4563-A004-2A4205A020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28F18B-BD9F-44B0-8C1A-FE9056654B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6C5B27-2327-4C63-A0DB-263E1E4255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80DD38-8B55-468D-A408-32100A262FFA}"/>
              </a:ext>
            </a:extLst>
          </p:cNvPr>
          <p:cNvSpPr>
            <a:spLocks noGrp="1"/>
          </p:cNvSpPr>
          <p:nvPr>
            <p:ph type="dt" sz="half" idx="10"/>
          </p:nvPr>
        </p:nvSpPr>
        <p:spPr/>
        <p:txBody>
          <a:bodyPr/>
          <a:lstStyle/>
          <a:p>
            <a:fld id="{E498878B-C740-4BF4-82B7-DD658F657D68}" type="datetimeFigureOut">
              <a:rPr lang="en-US" smtClean="0"/>
              <a:t>4/20/2023</a:t>
            </a:fld>
            <a:endParaRPr lang="en-US"/>
          </a:p>
        </p:txBody>
      </p:sp>
      <p:sp>
        <p:nvSpPr>
          <p:cNvPr id="8" name="Footer Placeholder 7">
            <a:extLst>
              <a:ext uri="{FF2B5EF4-FFF2-40B4-BE49-F238E27FC236}">
                <a16:creationId xmlns:a16="http://schemas.microsoft.com/office/drawing/2014/main" id="{575BBF4D-26BD-4187-8091-3070CD5425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0001A2-4DDD-43C5-A963-977A0B38E09F}"/>
              </a:ext>
            </a:extLst>
          </p:cNvPr>
          <p:cNvSpPr>
            <a:spLocks noGrp="1"/>
          </p:cNvSpPr>
          <p:nvPr>
            <p:ph type="sldNum" sz="quarter" idx="12"/>
          </p:nvPr>
        </p:nvSpPr>
        <p:spPr/>
        <p:txBody>
          <a:bodyPr/>
          <a:lstStyle/>
          <a:p>
            <a:fld id="{8CB20704-BCA1-4609-B7DB-FB3EB96EEE95}" type="slidenum">
              <a:rPr lang="en-US" smtClean="0"/>
              <a:t>‹#›</a:t>
            </a:fld>
            <a:endParaRPr lang="en-US"/>
          </a:p>
        </p:txBody>
      </p:sp>
    </p:spTree>
    <p:extLst>
      <p:ext uri="{BB962C8B-B14F-4D97-AF65-F5344CB8AC3E}">
        <p14:creationId xmlns:p14="http://schemas.microsoft.com/office/powerpoint/2010/main" val="2936323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3E97-9B25-4FFB-8E35-E8D6B26697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C652CF-3D9C-4648-9760-B52687CA62FB}"/>
              </a:ext>
            </a:extLst>
          </p:cNvPr>
          <p:cNvSpPr>
            <a:spLocks noGrp="1"/>
          </p:cNvSpPr>
          <p:nvPr>
            <p:ph type="dt" sz="half" idx="10"/>
          </p:nvPr>
        </p:nvSpPr>
        <p:spPr/>
        <p:txBody>
          <a:bodyPr/>
          <a:lstStyle/>
          <a:p>
            <a:fld id="{E498878B-C740-4BF4-82B7-DD658F657D68}" type="datetimeFigureOut">
              <a:rPr lang="en-US" smtClean="0"/>
              <a:t>4/20/2023</a:t>
            </a:fld>
            <a:endParaRPr lang="en-US"/>
          </a:p>
        </p:txBody>
      </p:sp>
      <p:sp>
        <p:nvSpPr>
          <p:cNvPr id="4" name="Footer Placeholder 3">
            <a:extLst>
              <a:ext uri="{FF2B5EF4-FFF2-40B4-BE49-F238E27FC236}">
                <a16:creationId xmlns:a16="http://schemas.microsoft.com/office/drawing/2014/main" id="{DE00169E-955A-41A8-92B9-8EF67FD9DE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F4E76C-60F7-4F52-8BD4-1A5BC004DA19}"/>
              </a:ext>
            </a:extLst>
          </p:cNvPr>
          <p:cNvSpPr>
            <a:spLocks noGrp="1"/>
          </p:cNvSpPr>
          <p:nvPr>
            <p:ph type="sldNum" sz="quarter" idx="12"/>
          </p:nvPr>
        </p:nvSpPr>
        <p:spPr/>
        <p:txBody>
          <a:bodyPr/>
          <a:lstStyle/>
          <a:p>
            <a:fld id="{8CB20704-BCA1-4609-B7DB-FB3EB96EEE95}" type="slidenum">
              <a:rPr lang="en-US" smtClean="0"/>
              <a:t>‹#›</a:t>
            </a:fld>
            <a:endParaRPr lang="en-US"/>
          </a:p>
        </p:txBody>
      </p:sp>
    </p:spTree>
    <p:extLst>
      <p:ext uri="{BB962C8B-B14F-4D97-AF65-F5344CB8AC3E}">
        <p14:creationId xmlns:p14="http://schemas.microsoft.com/office/powerpoint/2010/main" val="4165755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746711-B50A-4EC1-985D-AEA2086344BD}"/>
              </a:ext>
            </a:extLst>
          </p:cNvPr>
          <p:cNvSpPr>
            <a:spLocks noGrp="1"/>
          </p:cNvSpPr>
          <p:nvPr>
            <p:ph type="dt" sz="half" idx="10"/>
          </p:nvPr>
        </p:nvSpPr>
        <p:spPr/>
        <p:txBody>
          <a:bodyPr/>
          <a:lstStyle/>
          <a:p>
            <a:fld id="{E498878B-C740-4BF4-82B7-DD658F657D68}" type="datetimeFigureOut">
              <a:rPr lang="en-US" smtClean="0"/>
              <a:t>4/20/2023</a:t>
            </a:fld>
            <a:endParaRPr lang="en-US"/>
          </a:p>
        </p:txBody>
      </p:sp>
      <p:sp>
        <p:nvSpPr>
          <p:cNvPr id="3" name="Footer Placeholder 2">
            <a:extLst>
              <a:ext uri="{FF2B5EF4-FFF2-40B4-BE49-F238E27FC236}">
                <a16:creationId xmlns:a16="http://schemas.microsoft.com/office/drawing/2014/main" id="{CF3AEE4B-63FA-46EA-8BED-8A0F3B8336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473A4B-73AC-4CF6-B7A2-92B7B974F67B}"/>
              </a:ext>
            </a:extLst>
          </p:cNvPr>
          <p:cNvSpPr>
            <a:spLocks noGrp="1"/>
          </p:cNvSpPr>
          <p:nvPr>
            <p:ph type="sldNum" sz="quarter" idx="12"/>
          </p:nvPr>
        </p:nvSpPr>
        <p:spPr/>
        <p:txBody>
          <a:bodyPr/>
          <a:lstStyle/>
          <a:p>
            <a:fld id="{8CB20704-BCA1-4609-B7DB-FB3EB96EEE95}" type="slidenum">
              <a:rPr lang="en-US" smtClean="0"/>
              <a:t>‹#›</a:t>
            </a:fld>
            <a:endParaRPr lang="en-US"/>
          </a:p>
        </p:txBody>
      </p:sp>
    </p:spTree>
    <p:extLst>
      <p:ext uri="{BB962C8B-B14F-4D97-AF65-F5344CB8AC3E}">
        <p14:creationId xmlns:p14="http://schemas.microsoft.com/office/powerpoint/2010/main" val="148108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F2EF-F3BE-48F2-821D-4B2D2487E2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3BB43C-DEB4-40FF-868F-8C20AE5A42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6CA06D-2D1E-45F9-B6FE-9BFD3AC09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F1EF4-C1DE-4B5D-B9BC-C105886A62F5}"/>
              </a:ext>
            </a:extLst>
          </p:cNvPr>
          <p:cNvSpPr>
            <a:spLocks noGrp="1"/>
          </p:cNvSpPr>
          <p:nvPr>
            <p:ph type="dt" sz="half" idx="10"/>
          </p:nvPr>
        </p:nvSpPr>
        <p:spPr/>
        <p:txBody>
          <a:bodyPr/>
          <a:lstStyle/>
          <a:p>
            <a:fld id="{E498878B-C740-4BF4-82B7-DD658F657D68}" type="datetimeFigureOut">
              <a:rPr lang="en-US" smtClean="0"/>
              <a:t>4/20/2023</a:t>
            </a:fld>
            <a:endParaRPr lang="en-US"/>
          </a:p>
        </p:txBody>
      </p:sp>
      <p:sp>
        <p:nvSpPr>
          <p:cNvPr id="6" name="Footer Placeholder 5">
            <a:extLst>
              <a:ext uri="{FF2B5EF4-FFF2-40B4-BE49-F238E27FC236}">
                <a16:creationId xmlns:a16="http://schemas.microsoft.com/office/drawing/2014/main" id="{67E3D413-B702-4C2A-925C-11F4E76BB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3E6F8-EBD0-4736-8B6C-7050F53FBB14}"/>
              </a:ext>
            </a:extLst>
          </p:cNvPr>
          <p:cNvSpPr>
            <a:spLocks noGrp="1"/>
          </p:cNvSpPr>
          <p:nvPr>
            <p:ph type="sldNum" sz="quarter" idx="12"/>
          </p:nvPr>
        </p:nvSpPr>
        <p:spPr/>
        <p:txBody>
          <a:bodyPr/>
          <a:lstStyle/>
          <a:p>
            <a:fld id="{8CB20704-BCA1-4609-B7DB-FB3EB96EEE95}" type="slidenum">
              <a:rPr lang="en-US" smtClean="0"/>
              <a:t>‹#›</a:t>
            </a:fld>
            <a:endParaRPr lang="en-US"/>
          </a:p>
        </p:txBody>
      </p:sp>
    </p:spTree>
    <p:extLst>
      <p:ext uri="{BB962C8B-B14F-4D97-AF65-F5344CB8AC3E}">
        <p14:creationId xmlns:p14="http://schemas.microsoft.com/office/powerpoint/2010/main" val="1889939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5D14-E232-4BBE-A5B5-9BB80A1504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D4214B-9DD0-4659-9792-0386666A33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4F180A-3DD2-4956-96A7-7563C062FE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895B5-5C60-4B78-9880-40612BB81D28}"/>
              </a:ext>
            </a:extLst>
          </p:cNvPr>
          <p:cNvSpPr>
            <a:spLocks noGrp="1"/>
          </p:cNvSpPr>
          <p:nvPr>
            <p:ph type="dt" sz="half" idx="10"/>
          </p:nvPr>
        </p:nvSpPr>
        <p:spPr/>
        <p:txBody>
          <a:bodyPr/>
          <a:lstStyle/>
          <a:p>
            <a:fld id="{E498878B-C740-4BF4-82B7-DD658F657D68}" type="datetimeFigureOut">
              <a:rPr lang="en-US" smtClean="0"/>
              <a:t>4/20/2023</a:t>
            </a:fld>
            <a:endParaRPr lang="en-US"/>
          </a:p>
        </p:txBody>
      </p:sp>
      <p:sp>
        <p:nvSpPr>
          <p:cNvPr id="6" name="Footer Placeholder 5">
            <a:extLst>
              <a:ext uri="{FF2B5EF4-FFF2-40B4-BE49-F238E27FC236}">
                <a16:creationId xmlns:a16="http://schemas.microsoft.com/office/drawing/2014/main" id="{C1EFA09A-C595-4F6C-B887-AFCF22411A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AF5F93-B2D7-418B-9327-31680FE58509}"/>
              </a:ext>
            </a:extLst>
          </p:cNvPr>
          <p:cNvSpPr>
            <a:spLocks noGrp="1"/>
          </p:cNvSpPr>
          <p:nvPr>
            <p:ph type="sldNum" sz="quarter" idx="12"/>
          </p:nvPr>
        </p:nvSpPr>
        <p:spPr/>
        <p:txBody>
          <a:bodyPr/>
          <a:lstStyle/>
          <a:p>
            <a:fld id="{8CB20704-BCA1-4609-B7DB-FB3EB96EEE95}" type="slidenum">
              <a:rPr lang="en-US" smtClean="0"/>
              <a:t>‹#›</a:t>
            </a:fld>
            <a:endParaRPr lang="en-US"/>
          </a:p>
        </p:txBody>
      </p:sp>
    </p:spTree>
    <p:extLst>
      <p:ext uri="{BB962C8B-B14F-4D97-AF65-F5344CB8AC3E}">
        <p14:creationId xmlns:p14="http://schemas.microsoft.com/office/powerpoint/2010/main" val="1288817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AC0617-C1DA-48E2-A09E-75F448DA8B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999A2F-9AA4-4156-9FC5-916D87754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BB24FF-EFD8-42CE-AE1D-08567B9591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98878B-C740-4BF4-82B7-DD658F657D68}" type="datetimeFigureOut">
              <a:rPr lang="en-US" smtClean="0"/>
              <a:t>4/20/2023</a:t>
            </a:fld>
            <a:endParaRPr lang="en-US"/>
          </a:p>
        </p:txBody>
      </p:sp>
      <p:sp>
        <p:nvSpPr>
          <p:cNvPr id="5" name="Footer Placeholder 4">
            <a:extLst>
              <a:ext uri="{FF2B5EF4-FFF2-40B4-BE49-F238E27FC236}">
                <a16:creationId xmlns:a16="http://schemas.microsoft.com/office/drawing/2014/main" id="{1300AB02-E996-4803-B135-0234E99307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76B6CB-BB16-45D5-8270-6370AF0F7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20704-BCA1-4609-B7DB-FB3EB96EEE95}" type="slidenum">
              <a:rPr lang="en-US" smtClean="0"/>
              <a:t>‹#›</a:t>
            </a:fld>
            <a:endParaRPr lang="en-US"/>
          </a:p>
        </p:txBody>
      </p:sp>
    </p:spTree>
    <p:extLst>
      <p:ext uri="{BB962C8B-B14F-4D97-AF65-F5344CB8AC3E}">
        <p14:creationId xmlns:p14="http://schemas.microsoft.com/office/powerpoint/2010/main" val="3622803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slide" Target="slide5.xml"/><Relationship Id="rId2" Type="http://schemas.openxmlformats.org/officeDocument/2006/relationships/video" Target="../media/media1.mp4"/><Relationship Id="rId16" Type="http://schemas.openxmlformats.org/officeDocument/2006/relationships/image" Target="../media/image5.png"/><Relationship Id="rId1" Type="http://schemas.microsoft.com/office/2007/relationships/media" Target="../media/media1.mp4"/><Relationship Id="rId6" Type="http://schemas.openxmlformats.org/officeDocument/2006/relationships/slide" Target="slide2.xml"/><Relationship Id="rId11" Type="http://schemas.openxmlformats.org/officeDocument/2006/relationships/image" Target="../media/image4.png"/><Relationship Id="rId5" Type="http://schemas.openxmlformats.org/officeDocument/2006/relationships/image" Target="../media/image2.png"/><Relationship Id="rId15" Type="http://schemas.openxmlformats.org/officeDocument/2006/relationships/slide" Target="slide9.xml"/><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slide" Target="slide3.xml"/><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hyperlink" Target="https://aws.amazon.com/vi/what-is/django/%23:~:text=Django%20l%C3%A0%20ph%E1%BA%A7n%20m%E1%BB%81m%20b%E1%BA%A1n,d%E1%BB%A5ng%20web%20m%C3%A0%20h%E1%BB%8D%20vi%E1%BA%BFt." TargetMode="External"/><Relationship Id="rId4" Type="http://schemas.openxmlformats.org/officeDocument/2006/relationships/hyperlink" Target="https://mona.software/mo-hinh-mvc/"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hyperlink" Target="https://www.alltechbuzz.net/vi/which-framework-is-better-for-web-development-django-or-larave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hyperlink" Target="https://www.hostinger.vn/huong-dan/mysql-la-gi/" TargetMode="External"/><Relationship Id="rId4" Type="http://schemas.openxmlformats.org/officeDocument/2006/relationships/hyperlink" Target="https://niithanoi.edu.vn/django-la-gi.html"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exels-michal-marek-1409899-3840x2160-25fps">
            <a:hlinkClick r:id="" action="ppaction://media"/>
            <a:extLst>
              <a:ext uri="{FF2B5EF4-FFF2-40B4-BE49-F238E27FC236}">
                <a16:creationId xmlns:a16="http://schemas.microsoft.com/office/drawing/2014/main" id="{318FF928-CF35-4764-B62C-4F971B4901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2741BA0-C683-489A-8622-43095FC80F48}"/>
              </a:ext>
            </a:extLst>
          </p:cNvPr>
          <p:cNvSpPr/>
          <p:nvPr/>
        </p:nvSpPr>
        <p:spPr>
          <a:xfrm>
            <a:off x="0" y="0"/>
            <a:ext cx="12192000" cy="6988629"/>
          </a:xfrm>
          <a:prstGeom prst="rect">
            <a:avLst/>
          </a:pr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53" name="Slide Zoom 52">
                <a:extLst>
                  <a:ext uri="{FF2B5EF4-FFF2-40B4-BE49-F238E27FC236}">
                    <a16:creationId xmlns:a16="http://schemas.microsoft.com/office/drawing/2014/main" id="{CFA53C2B-2842-4EFE-990E-111908B15B80}"/>
                  </a:ext>
                </a:extLst>
              </p:cNvPr>
              <p:cNvGraphicFramePr>
                <a:graphicFrameLocks noChangeAspect="1"/>
              </p:cNvGraphicFramePr>
              <p:nvPr>
                <p:extLst>
                  <p:ext uri="{D42A27DB-BD31-4B8C-83A1-F6EECF244321}">
                    <p14:modId xmlns:p14="http://schemas.microsoft.com/office/powerpoint/2010/main" val="2692560907"/>
                  </p:ext>
                </p:extLst>
              </p:nvPr>
            </p:nvGraphicFramePr>
            <p:xfrm>
              <a:off x="1407083" y="447482"/>
              <a:ext cx="1757834" cy="2193471"/>
            </p:xfrm>
            <a:graphic>
              <a:graphicData uri="http://schemas.microsoft.com/office/powerpoint/2016/slidezoom">
                <pslz:sldZm>
                  <pslz:sldZmObj sldId="256" cId="1168098093">
                    <pslz:zmPr id="{CD7ECF66-C31D-43BD-8372-70DE8F17B6D8}"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757834" cy="2193471"/>
                        </a:xfrm>
                        <a:prstGeom prst="rect">
                          <a:avLst/>
                        </a:prstGeom>
                        <a:ln w="3175">
                          <a:noFill/>
                        </a:ln>
                      </p166:spPr>
                    </pslz:zmPr>
                  </pslz:sldZmObj>
                </pslz:sldZm>
              </a:graphicData>
            </a:graphic>
          </p:graphicFrame>
        </mc:Choice>
        <mc:Fallback xmlns="">
          <p:pic>
            <p:nvPicPr>
              <p:cNvPr id="53" name="Slide Zoom 52">
                <a:hlinkClick r:id="rId6" action="ppaction://hlinksldjump"/>
                <a:extLst>
                  <a:ext uri="{FF2B5EF4-FFF2-40B4-BE49-F238E27FC236}">
                    <a16:creationId xmlns:a16="http://schemas.microsoft.com/office/drawing/2014/main" id="{CFA53C2B-2842-4EFE-990E-111908B15B80}"/>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1407083" y="447482"/>
                <a:ext cx="1757834" cy="219347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5" name="Slide Zoom 54">
                <a:extLst>
                  <a:ext uri="{FF2B5EF4-FFF2-40B4-BE49-F238E27FC236}">
                    <a16:creationId xmlns:a16="http://schemas.microsoft.com/office/drawing/2014/main" id="{4CF31BF5-A43A-488B-96DA-FAC50364C722}"/>
                  </a:ext>
                </a:extLst>
              </p:cNvPr>
              <p:cNvGraphicFramePr>
                <a:graphicFrameLocks noChangeAspect="1"/>
              </p:cNvGraphicFramePr>
              <p:nvPr>
                <p:extLst>
                  <p:ext uri="{D42A27DB-BD31-4B8C-83A1-F6EECF244321}">
                    <p14:modId xmlns:p14="http://schemas.microsoft.com/office/powerpoint/2010/main" val="2644659804"/>
                  </p:ext>
                </p:extLst>
              </p:nvPr>
            </p:nvGraphicFramePr>
            <p:xfrm>
              <a:off x="3789044" y="447481"/>
              <a:ext cx="1757834" cy="2193471"/>
            </p:xfrm>
            <a:graphic>
              <a:graphicData uri="http://schemas.microsoft.com/office/powerpoint/2016/slidezoom">
                <pslz:sldZm>
                  <pslz:sldZmObj sldId="257" cId="889064817">
                    <pslz:zmPr id="{D9279F38-1B41-4F21-992C-554E2A64CFBC}"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1757834" cy="2193471"/>
                        </a:xfrm>
                        <a:prstGeom prst="rect">
                          <a:avLst/>
                        </a:prstGeom>
                        <a:ln w="3175">
                          <a:noFill/>
                        </a:ln>
                      </p166:spPr>
                    </pslz:zmPr>
                  </pslz:sldZmObj>
                </pslz:sldZm>
              </a:graphicData>
            </a:graphic>
          </p:graphicFrame>
        </mc:Choice>
        <mc:Fallback xmlns="">
          <p:pic>
            <p:nvPicPr>
              <p:cNvPr id="55" name="Slide Zoom 54">
                <a:hlinkClick r:id="rId9" action="ppaction://hlinksldjump"/>
                <a:extLst>
                  <a:ext uri="{FF2B5EF4-FFF2-40B4-BE49-F238E27FC236}">
                    <a16:creationId xmlns:a16="http://schemas.microsoft.com/office/drawing/2014/main" id="{4CF31BF5-A43A-488B-96DA-FAC50364C722}"/>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3789044" y="447481"/>
                <a:ext cx="1757834" cy="219347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7" name="Slide Zoom 56">
                <a:extLst>
                  <a:ext uri="{FF2B5EF4-FFF2-40B4-BE49-F238E27FC236}">
                    <a16:creationId xmlns:a16="http://schemas.microsoft.com/office/drawing/2014/main" id="{FFF3CB31-5221-4714-8CF3-EF696A85A8AB}"/>
                  </a:ext>
                </a:extLst>
              </p:cNvPr>
              <p:cNvGraphicFramePr>
                <a:graphicFrameLocks noChangeAspect="1"/>
              </p:cNvGraphicFramePr>
              <p:nvPr>
                <p:extLst>
                  <p:ext uri="{D42A27DB-BD31-4B8C-83A1-F6EECF244321}">
                    <p14:modId xmlns:p14="http://schemas.microsoft.com/office/powerpoint/2010/main" val="2276365462"/>
                  </p:ext>
                </p:extLst>
              </p:nvPr>
            </p:nvGraphicFramePr>
            <p:xfrm>
              <a:off x="6171005" y="447483"/>
              <a:ext cx="1757834" cy="2193470"/>
            </p:xfrm>
            <a:graphic>
              <a:graphicData uri="http://schemas.microsoft.com/office/powerpoint/2016/slidezoom">
                <pslz:sldZm>
                  <pslz:sldZmObj sldId="258" cId="159307441">
                    <pslz:zmPr id="{D430529A-8313-4A35-85FE-C0F48E9D5040}" returnToParent="0"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1757834" cy="2193470"/>
                        </a:xfrm>
                        <a:prstGeom prst="rect">
                          <a:avLst/>
                        </a:prstGeom>
                        <a:ln w="3175">
                          <a:noFill/>
                        </a:ln>
                      </p166:spPr>
                    </pslz:zmPr>
                  </pslz:sldZmObj>
                </pslz:sldZm>
              </a:graphicData>
            </a:graphic>
          </p:graphicFrame>
        </mc:Choice>
        <mc:Fallback xmlns="">
          <p:pic>
            <p:nvPicPr>
              <p:cNvPr id="57" name="Slide Zoom 56">
                <a:hlinkClick r:id="rId12" action="ppaction://hlinksldjump"/>
                <a:extLst>
                  <a:ext uri="{FF2B5EF4-FFF2-40B4-BE49-F238E27FC236}">
                    <a16:creationId xmlns:a16="http://schemas.microsoft.com/office/drawing/2014/main" id="{FFF3CB31-5221-4714-8CF3-EF696A85A8AB}"/>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6171005" y="447483"/>
                <a:ext cx="1757834" cy="219347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8" name="Slide Zoom 67">
                <a:extLst>
                  <a:ext uri="{FF2B5EF4-FFF2-40B4-BE49-F238E27FC236}">
                    <a16:creationId xmlns:a16="http://schemas.microsoft.com/office/drawing/2014/main" id="{55C3D8A6-86AA-414D-A2C8-002F101A18C0}"/>
                  </a:ext>
                </a:extLst>
              </p:cNvPr>
              <p:cNvGraphicFramePr>
                <a:graphicFrameLocks noChangeAspect="1"/>
              </p:cNvGraphicFramePr>
              <p:nvPr>
                <p:extLst>
                  <p:ext uri="{D42A27DB-BD31-4B8C-83A1-F6EECF244321}">
                    <p14:modId xmlns:p14="http://schemas.microsoft.com/office/powerpoint/2010/main" val="2286733902"/>
                  </p:ext>
                </p:extLst>
              </p:nvPr>
            </p:nvGraphicFramePr>
            <p:xfrm>
              <a:off x="6171005" y="3652741"/>
              <a:ext cx="1757834" cy="2193470"/>
            </p:xfrm>
            <a:graphic>
              <a:graphicData uri="http://schemas.microsoft.com/office/powerpoint/2016/slidezoom">
                <pslz:sldZm>
                  <pslz:sldZmObj sldId="260" cId="3118130994">
                    <pslz:zmPr id="{AC9B95F8-9370-4015-97B3-48D075628E07}" returnToParent="0" imageType="cover" transitionDur="100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1757834" cy="2193470"/>
                        </a:xfrm>
                        <a:prstGeom prst="rect">
                          <a:avLst/>
                        </a:prstGeom>
                        <a:ln w="3175">
                          <a:noFill/>
                        </a:ln>
                      </p166:spPr>
                    </pslz:zmPr>
                  </pslz:sldZmObj>
                </pslz:sldZm>
              </a:graphicData>
            </a:graphic>
          </p:graphicFrame>
        </mc:Choice>
        <mc:Fallback xmlns="">
          <p:pic>
            <p:nvPicPr>
              <p:cNvPr id="68" name="Slide Zoom 67">
                <a:hlinkClick r:id="rId15" action="ppaction://hlinksldjump"/>
                <a:extLst>
                  <a:ext uri="{FF2B5EF4-FFF2-40B4-BE49-F238E27FC236}">
                    <a16:creationId xmlns:a16="http://schemas.microsoft.com/office/drawing/2014/main" id="{55C3D8A6-86AA-414D-A2C8-002F101A18C0}"/>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6171005" y="3652741"/>
                <a:ext cx="1757834" cy="2193470"/>
              </a:xfrm>
              <a:prstGeom prst="rect">
                <a:avLst/>
              </a:prstGeom>
              <a:ln w="3175">
                <a:noFill/>
              </a:ln>
            </p:spPr>
          </p:pic>
        </mc:Fallback>
      </mc:AlternateContent>
    </p:spTree>
    <p:extLst>
      <p:ext uri="{BB962C8B-B14F-4D97-AF65-F5344CB8AC3E}">
        <p14:creationId xmlns:p14="http://schemas.microsoft.com/office/powerpoint/2010/main" val="35619781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120"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7287D3-E87C-48A5-8FF2-DE4D56CBB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778" y="400424"/>
            <a:ext cx="6270196" cy="4731509"/>
          </a:xfrm>
          <a:prstGeom prst="rect">
            <a:avLst/>
          </a:prstGeom>
        </p:spPr>
      </p:pic>
      <p:sp>
        <p:nvSpPr>
          <p:cNvPr id="10" name="TextBox 9">
            <a:extLst>
              <a:ext uri="{FF2B5EF4-FFF2-40B4-BE49-F238E27FC236}">
                <a16:creationId xmlns:a16="http://schemas.microsoft.com/office/drawing/2014/main" id="{6AE3CE9A-8610-4434-9F46-C75517EE0011}"/>
              </a:ext>
            </a:extLst>
          </p:cNvPr>
          <p:cNvSpPr txBox="1"/>
          <p:nvPr/>
        </p:nvSpPr>
        <p:spPr>
          <a:xfrm>
            <a:off x="10896885" y="6256124"/>
            <a:ext cx="1295115" cy="646331"/>
          </a:xfrm>
          <a:prstGeom prst="rect">
            <a:avLst/>
          </a:prstGeom>
          <a:noFill/>
        </p:spPr>
        <p:txBody>
          <a:bodyPr wrap="square" rtlCol="0">
            <a:spAutoFit/>
          </a:bodyPr>
          <a:lstStyle/>
          <a:p>
            <a:r>
              <a:rPr lang="en-US" dirty="0"/>
              <a:t>VAN LANG UNIVERSITY</a:t>
            </a:r>
          </a:p>
        </p:txBody>
      </p:sp>
      <p:pic>
        <p:nvPicPr>
          <p:cNvPr id="11" name="Picture 10">
            <a:extLst>
              <a:ext uri="{FF2B5EF4-FFF2-40B4-BE49-F238E27FC236}">
                <a16:creationId xmlns:a16="http://schemas.microsoft.com/office/drawing/2014/main" id="{DD33989B-4A40-4070-9533-C2BA05BFE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69351"/>
            <a:ext cx="367240" cy="419878"/>
          </a:xfrm>
          <a:prstGeom prst="rect">
            <a:avLst/>
          </a:prstGeom>
        </p:spPr>
      </p:pic>
      <p:cxnSp>
        <p:nvCxnSpPr>
          <p:cNvPr id="14" name="Straight Connector 13">
            <a:extLst>
              <a:ext uri="{FF2B5EF4-FFF2-40B4-BE49-F238E27FC236}">
                <a16:creationId xmlns:a16="http://schemas.microsoft.com/office/drawing/2014/main" id="{7BE682DD-1F52-4884-A5E6-31FC909020BD}"/>
              </a:ext>
            </a:extLst>
          </p:cNvPr>
          <p:cNvCxnSpPr>
            <a:cxnSpLocks/>
          </p:cNvCxnSpPr>
          <p:nvPr/>
        </p:nvCxnSpPr>
        <p:spPr>
          <a:xfrm flipV="1">
            <a:off x="783771" y="1521911"/>
            <a:ext cx="4105470" cy="1"/>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21C9432-D671-42FA-88A3-0A48750312B3}"/>
              </a:ext>
            </a:extLst>
          </p:cNvPr>
          <p:cNvSpPr txBox="1"/>
          <p:nvPr/>
        </p:nvSpPr>
        <p:spPr>
          <a:xfrm>
            <a:off x="136406" y="1743662"/>
            <a:ext cx="5682343" cy="4923784"/>
          </a:xfrm>
          <a:prstGeom prst="rect">
            <a:avLst/>
          </a:prstGeom>
          <a:noFill/>
        </p:spPr>
        <p:txBody>
          <a:bodyPr wrap="square" rtlCol="0">
            <a:spAutoFit/>
          </a:bodyPr>
          <a:lstStyle/>
          <a:p>
            <a:pPr marL="342900" lvl="0" indent="-342900">
              <a:lnSpc>
                <a:spcPct val="150000"/>
              </a:lnSpc>
              <a:spcBef>
                <a:spcPts val="600"/>
              </a:spcBef>
              <a:spcAft>
                <a:spcPts val="600"/>
              </a:spcAft>
              <a:buFont typeface="+mj-lt"/>
              <a:buAutoNum type="arabicPeriod" startAt="3"/>
            </a:pPr>
            <a:r>
              <a:rPr lang="en-US" sz="1800" dirty="0" err="1">
                <a:effectLst/>
                <a:latin typeface="Montserrat" pitchFamily="2" charset="0"/>
                <a:ea typeface="Calibri" panose="020F0502020204030204" pitchFamily="34" charset="0"/>
                <a:cs typeface="Times New Roman" panose="02020603050405020304" pitchFamily="18" charset="0"/>
              </a:rPr>
              <a:t>mona.software</a:t>
            </a:r>
            <a:r>
              <a:rPr lang="en-US" sz="1800" dirty="0">
                <a:effectLst/>
                <a:latin typeface="Montserrat" pitchFamily="2" charset="0"/>
                <a:ea typeface="Calibri" panose="020F0502020204030204" pitchFamily="34" charset="0"/>
                <a:cs typeface="Times New Roman" panose="02020603050405020304" pitchFamily="18" charset="0"/>
              </a:rPr>
              <a:t>, “MVC </a:t>
            </a:r>
            <a:r>
              <a:rPr lang="en-US" sz="1800" dirty="0" err="1">
                <a:effectLst/>
                <a:latin typeface="Montserrat" pitchFamily="2" charset="0"/>
                <a:ea typeface="Calibri" panose="020F0502020204030204" pitchFamily="34" charset="0"/>
                <a:cs typeface="Times New Roman" panose="02020603050405020304" pitchFamily="18" charset="0"/>
              </a:rPr>
              <a:t>là</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gì</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Ứng</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dụng</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của</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mô</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hình</a:t>
            </a:r>
            <a:r>
              <a:rPr lang="en-US" sz="1800" dirty="0">
                <a:effectLst/>
                <a:latin typeface="Montserrat" pitchFamily="2" charset="0"/>
                <a:ea typeface="Calibri" panose="020F0502020204030204" pitchFamily="34" charset="0"/>
                <a:cs typeface="Times New Roman" panose="02020603050405020304" pitchFamily="18" charset="0"/>
              </a:rPr>
              <a:t> MVC </a:t>
            </a:r>
            <a:r>
              <a:rPr lang="en-US" sz="1800" dirty="0" err="1">
                <a:effectLst/>
                <a:latin typeface="Montserrat" pitchFamily="2" charset="0"/>
                <a:ea typeface="Calibri" panose="020F0502020204030204" pitchFamily="34" charset="0"/>
                <a:cs typeface="Times New Roman" panose="02020603050405020304" pitchFamily="18" charset="0"/>
              </a:rPr>
              <a:t>trong</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lập</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trình</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ngày</a:t>
            </a:r>
            <a:r>
              <a:rPr lang="en-US" sz="1800" dirty="0">
                <a:effectLst/>
                <a:latin typeface="Montserrat" pitchFamily="2" charset="0"/>
                <a:ea typeface="Calibri" panose="020F0502020204030204" pitchFamily="34" charset="0"/>
                <a:cs typeface="Times New Roman" panose="02020603050405020304" pitchFamily="18" charset="0"/>
              </a:rPr>
              <a:t> 03 </a:t>
            </a:r>
            <a:r>
              <a:rPr lang="en-US" sz="1800" dirty="0" err="1">
                <a:effectLst/>
                <a:latin typeface="Montserrat" pitchFamily="2" charset="0"/>
                <a:ea typeface="Calibri" panose="020F0502020204030204" pitchFamily="34" charset="0"/>
                <a:cs typeface="Times New Roman" panose="02020603050405020304" pitchFamily="18" charset="0"/>
              </a:rPr>
              <a:t>tháng</a:t>
            </a:r>
            <a:r>
              <a:rPr lang="en-US" sz="1800" dirty="0">
                <a:effectLst/>
                <a:latin typeface="Montserrat" pitchFamily="2" charset="0"/>
                <a:ea typeface="Calibri" panose="020F0502020204030204" pitchFamily="34" charset="0"/>
                <a:cs typeface="Times New Roman" panose="02020603050405020304" pitchFamily="18" charset="0"/>
              </a:rPr>
              <a:t> 12 </a:t>
            </a:r>
            <a:r>
              <a:rPr lang="en-US" sz="1800" dirty="0" err="1">
                <a:effectLst/>
                <a:latin typeface="Montserrat" pitchFamily="2" charset="0"/>
                <a:ea typeface="Calibri" panose="020F0502020204030204" pitchFamily="34" charset="0"/>
                <a:cs typeface="Times New Roman" panose="02020603050405020304" pitchFamily="18" charset="0"/>
              </a:rPr>
              <a:t>năm</a:t>
            </a:r>
            <a:r>
              <a:rPr lang="en-US" sz="1800" dirty="0">
                <a:effectLst/>
                <a:latin typeface="Montserrat" pitchFamily="2" charset="0"/>
                <a:ea typeface="Calibri" panose="020F0502020204030204" pitchFamily="34" charset="0"/>
                <a:cs typeface="Times New Roman" panose="02020603050405020304" pitchFamily="18" charset="0"/>
              </a:rPr>
              <a:t> 2020 , </a:t>
            </a:r>
            <a:r>
              <a:rPr lang="en-US" sz="1800" dirty="0" err="1">
                <a:effectLst/>
                <a:latin typeface="Montserrat" pitchFamily="2" charset="0"/>
                <a:ea typeface="Calibri" panose="020F0502020204030204" pitchFamily="34" charset="0"/>
                <a:cs typeface="Times New Roman" panose="02020603050405020304" pitchFamily="18" charset="0"/>
              </a:rPr>
              <a:t>tại</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u="sng" dirty="0">
                <a:solidFill>
                  <a:schemeClr val="accent1"/>
                </a:solidFill>
                <a:effectLst/>
                <a:latin typeface="Montserrat" pitchFamily="2"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https://mona.software/mo-hinh-mvc/</a:t>
            </a:r>
            <a:endParaRPr lang="en-US" sz="1800" u="sng" dirty="0">
              <a:solidFill>
                <a:schemeClr val="accent1"/>
              </a:solidFill>
              <a:effectLst/>
              <a:latin typeface="Montserrat" pitchFamily="2" charset="0"/>
              <a:ea typeface="Calibri" panose="020F0502020204030204" pitchFamily="34" charset="0"/>
              <a:cs typeface="Times New Roman" panose="02020603050405020304" pitchFamily="18" charset="0"/>
            </a:endParaRPr>
          </a:p>
          <a:p>
            <a:pPr marL="342900" indent="-342900">
              <a:lnSpc>
                <a:spcPct val="150000"/>
              </a:lnSpc>
              <a:spcBef>
                <a:spcPts val="600"/>
              </a:spcBef>
              <a:spcAft>
                <a:spcPts val="600"/>
              </a:spcAft>
              <a:buFont typeface="+mj-lt"/>
              <a:buAutoNum type="arabicPeriod" startAt="3"/>
            </a:pPr>
            <a:r>
              <a:rPr lang="en-US" sz="1800" dirty="0">
                <a:effectLst/>
                <a:latin typeface="Montserrat" pitchFamily="2" charset="0"/>
                <a:ea typeface="Calibri" panose="020F0502020204030204" pitchFamily="34" charset="0"/>
                <a:cs typeface="Times New Roman" panose="02020603050405020304" pitchFamily="18" charset="0"/>
              </a:rPr>
              <a:t>aws.amazon.com</a:t>
            </a:r>
            <a:r>
              <a:rPr lang="en-US" sz="1800" u="sng" dirty="0">
                <a:effectLst/>
                <a:latin typeface="Montserrat" pitchFamily="2" charset="0"/>
                <a:ea typeface="Calibri" panose="020F0502020204030204" pitchFamily="34" charset="0"/>
                <a:cs typeface="Times New Roman" panose="02020603050405020304" pitchFamily="18" charset="0"/>
              </a:rPr>
              <a:t>, “Django </a:t>
            </a:r>
            <a:r>
              <a:rPr lang="en-US" sz="1800" u="sng" dirty="0" err="1">
                <a:effectLst/>
                <a:latin typeface="Montserrat" pitchFamily="2" charset="0"/>
                <a:ea typeface="Calibri" panose="020F0502020204030204" pitchFamily="34" charset="0"/>
                <a:cs typeface="Times New Roman" panose="02020603050405020304" pitchFamily="18" charset="0"/>
              </a:rPr>
              <a:t>là</a:t>
            </a:r>
            <a:r>
              <a:rPr lang="en-US" sz="1800" u="sng" dirty="0">
                <a:effectLst/>
                <a:latin typeface="Montserrat" pitchFamily="2" charset="0"/>
                <a:ea typeface="Calibri" panose="020F0502020204030204" pitchFamily="34" charset="0"/>
                <a:cs typeface="Times New Roman" panose="02020603050405020304" pitchFamily="18" charset="0"/>
              </a:rPr>
              <a:t> </a:t>
            </a:r>
            <a:r>
              <a:rPr lang="en-US" sz="1800" u="sng" dirty="0" err="1">
                <a:effectLst/>
                <a:latin typeface="Montserrat" pitchFamily="2" charset="0"/>
                <a:ea typeface="Calibri" panose="020F0502020204030204" pitchFamily="34" charset="0"/>
                <a:cs typeface="Times New Roman" panose="02020603050405020304" pitchFamily="18" charset="0"/>
              </a:rPr>
              <a:t>gì</a:t>
            </a:r>
            <a:r>
              <a:rPr lang="en-US" sz="1800" u="sng" dirty="0">
                <a:effectLst/>
                <a:latin typeface="Montserrat" pitchFamily="2" charset="0"/>
                <a:ea typeface="Calibri" panose="020F0502020204030204" pitchFamily="34" charset="0"/>
                <a:cs typeface="Times New Roman" panose="02020603050405020304" pitchFamily="18" charset="0"/>
              </a:rPr>
              <a:t> ?” </a:t>
            </a:r>
            <a:r>
              <a:rPr lang="en-US" sz="1800" u="sng" dirty="0" err="1">
                <a:effectLst/>
                <a:latin typeface="Montserrat" pitchFamily="2" charset="0"/>
                <a:ea typeface="Calibri" panose="020F0502020204030204" pitchFamily="34" charset="0"/>
                <a:cs typeface="Times New Roman" panose="02020603050405020304" pitchFamily="18" charset="0"/>
              </a:rPr>
              <a:t>ngày</a:t>
            </a:r>
            <a:r>
              <a:rPr lang="en-US" sz="1800" u="sng" dirty="0">
                <a:effectLst/>
                <a:latin typeface="Montserrat" pitchFamily="2" charset="0"/>
                <a:ea typeface="Calibri" panose="020F0502020204030204" pitchFamily="34" charset="0"/>
                <a:cs typeface="Times New Roman" panose="02020603050405020304" pitchFamily="18" charset="0"/>
              </a:rPr>
              <a:t>, </a:t>
            </a:r>
            <a:r>
              <a:rPr lang="en-US" sz="1800" u="sng" dirty="0" err="1">
                <a:effectLst/>
                <a:latin typeface="Montserrat" pitchFamily="2" charset="0"/>
                <a:ea typeface="Calibri" panose="020F0502020204030204" pitchFamily="34" charset="0"/>
                <a:cs typeface="Times New Roman" panose="02020603050405020304" pitchFamily="18" charset="0"/>
              </a:rPr>
              <a:t>tại</a:t>
            </a:r>
            <a:r>
              <a:rPr lang="en-US" sz="1800" u="sng" dirty="0">
                <a:effectLst/>
                <a:latin typeface="Montserrat" pitchFamily="2" charset="0"/>
                <a:ea typeface="Calibri" panose="020F0502020204030204" pitchFamily="34" charset="0"/>
                <a:cs typeface="Times New Roman" panose="02020603050405020304" pitchFamily="18" charset="0"/>
              </a:rPr>
              <a:t> </a:t>
            </a:r>
            <a:r>
              <a:rPr lang="en-US" sz="1800" u="sng" dirty="0">
                <a:solidFill>
                  <a:schemeClr val="accent1"/>
                </a:solidFill>
                <a:effectLst/>
                <a:latin typeface="Montserrat" pitchFamily="2"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https://aws.amazon.com/vi/what-is/django/#:~:text=Django%20l%C3%A0%20ph%E1%BA%A7n%20m%E1%BB%81m%20b%E1%BA%A1n,d%E1%BB%A5ng%20web%20m%C3%A0%20h%E1%BB%8D%20vi%E1%BA%BFt.</a:t>
            </a:r>
            <a:endParaRPr lang="en-US" sz="1800" dirty="0">
              <a:solidFill>
                <a:schemeClr val="accent1"/>
              </a:solidFill>
              <a:effectLst/>
              <a:latin typeface="Montserrat" pitchFamily="2"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mj-lt"/>
              <a:buAutoNum type="arabicPeriod" startAt="3"/>
            </a:pPr>
            <a:endParaRPr lang="en-US" sz="1800" dirty="0">
              <a:effectLst/>
              <a:latin typeface="Montserrat" pitchFamily="2"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0452FB00-9513-4D45-AB1F-7C75E599AC2B}"/>
              </a:ext>
            </a:extLst>
          </p:cNvPr>
          <p:cNvSpPr txBox="1"/>
          <p:nvPr/>
        </p:nvSpPr>
        <p:spPr>
          <a:xfrm>
            <a:off x="668045" y="1152579"/>
            <a:ext cx="4221196" cy="369332"/>
          </a:xfrm>
          <a:prstGeom prst="rect">
            <a:avLst/>
          </a:prstGeom>
          <a:noFill/>
        </p:spPr>
        <p:txBody>
          <a:bodyPr wrap="square">
            <a:spAutoFit/>
          </a:bodyPr>
          <a:lstStyle/>
          <a:p>
            <a:r>
              <a:rPr lang="en-US" b="1" dirty="0" err="1">
                <a:latin typeface="Montserrat" pitchFamily="2" charset="0"/>
              </a:rPr>
              <a:t>Tài</a:t>
            </a:r>
            <a:r>
              <a:rPr lang="en-US" b="1" dirty="0">
                <a:latin typeface="Montserrat" pitchFamily="2" charset="0"/>
              </a:rPr>
              <a:t> </a:t>
            </a:r>
            <a:r>
              <a:rPr lang="en-US" b="1" dirty="0" err="1">
                <a:latin typeface="Montserrat" pitchFamily="2" charset="0"/>
              </a:rPr>
              <a:t>liệu</a:t>
            </a:r>
            <a:r>
              <a:rPr lang="en-US" b="1" dirty="0">
                <a:latin typeface="Montserrat" pitchFamily="2" charset="0"/>
              </a:rPr>
              <a:t> </a:t>
            </a:r>
            <a:r>
              <a:rPr lang="en-US" b="1" dirty="0" err="1">
                <a:latin typeface="Montserrat" pitchFamily="2" charset="0"/>
              </a:rPr>
              <a:t>tham</a:t>
            </a:r>
            <a:r>
              <a:rPr lang="en-US" b="1" dirty="0">
                <a:latin typeface="Montserrat" pitchFamily="2" charset="0"/>
              </a:rPr>
              <a:t> </a:t>
            </a:r>
            <a:r>
              <a:rPr lang="en-US" b="1" dirty="0" err="1">
                <a:latin typeface="Montserrat" pitchFamily="2" charset="0"/>
              </a:rPr>
              <a:t>khảo</a:t>
            </a:r>
            <a:r>
              <a:rPr lang="en-US" b="1" dirty="0">
                <a:latin typeface="Montserrat" pitchFamily="2" charset="0"/>
              </a:rPr>
              <a:t> (2 – 3)</a:t>
            </a:r>
          </a:p>
        </p:txBody>
      </p:sp>
      <p:grpSp>
        <p:nvGrpSpPr>
          <p:cNvPr id="19" name="Group 18">
            <a:extLst>
              <a:ext uri="{FF2B5EF4-FFF2-40B4-BE49-F238E27FC236}">
                <a16:creationId xmlns:a16="http://schemas.microsoft.com/office/drawing/2014/main" id="{C4965713-C8BB-4983-999A-11F1D9621A7F}"/>
              </a:ext>
            </a:extLst>
          </p:cNvPr>
          <p:cNvGrpSpPr/>
          <p:nvPr/>
        </p:nvGrpSpPr>
        <p:grpSpPr>
          <a:xfrm>
            <a:off x="71195" y="0"/>
            <a:ext cx="1662355" cy="646331"/>
            <a:chOff x="10529645" y="6239664"/>
            <a:chExt cx="1662355" cy="646331"/>
          </a:xfrm>
        </p:grpSpPr>
        <p:sp>
          <p:nvSpPr>
            <p:cNvPr id="20" name="TextBox 19">
              <a:extLst>
                <a:ext uri="{FF2B5EF4-FFF2-40B4-BE49-F238E27FC236}">
                  <a16:creationId xmlns:a16="http://schemas.microsoft.com/office/drawing/2014/main" id="{1385C824-D96A-4569-B697-10A1EB61018D}"/>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21" name="Picture 20">
              <a:extLst>
                <a:ext uri="{FF2B5EF4-FFF2-40B4-BE49-F238E27FC236}">
                  <a16:creationId xmlns:a16="http://schemas.microsoft.com/office/drawing/2014/main" id="{9366A8CF-4334-4729-9CA7-25F2710CC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spTree>
    <p:extLst>
      <p:ext uri="{BB962C8B-B14F-4D97-AF65-F5344CB8AC3E}">
        <p14:creationId xmlns:p14="http://schemas.microsoft.com/office/powerpoint/2010/main" val="2110452780"/>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7287D3-E87C-48A5-8FF2-DE4D56CBB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778" y="400424"/>
            <a:ext cx="6270196" cy="4731509"/>
          </a:xfrm>
          <a:prstGeom prst="rect">
            <a:avLst/>
          </a:prstGeom>
        </p:spPr>
      </p:pic>
      <p:sp>
        <p:nvSpPr>
          <p:cNvPr id="10" name="TextBox 9">
            <a:extLst>
              <a:ext uri="{FF2B5EF4-FFF2-40B4-BE49-F238E27FC236}">
                <a16:creationId xmlns:a16="http://schemas.microsoft.com/office/drawing/2014/main" id="{6AE3CE9A-8610-4434-9F46-C75517EE0011}"/>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11" name="Picture 10">
            <a:extLst>
              <a:ext uri="{FF2B5EF4-FFF2-40B4-BE49-F238E27FC236}">
                <a16:creationId xmlns:a16="http://schemas.microsoft.com/office/drawing/2014/main" id="{DD33989B-4A40-4070-9533-C2BA05BFE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cxnSp>
        <p:nvCxnSpPr>
          <p:cNvPr id="14" name="Straight Connector 13">
            <a:extLst>
              <a:ext uri="{FF2B5EF4-FFF2-40B4-BE49-F238E27FC236}">
                <a16:creationId xmlns:a16="http://schemas.microsoft.com/office/drawing/2014/main" id="{7BE682DD-1F52-4884-A5E6-31FC909020BD}"/>
              </a:ext>
            </a:extLst>
          </p:cNvPr>
          <p:cNvCxnSpPr>
            <a:cxnSpLocks/>
          </p:cNvCxnSpPr>
          <p:nvPr/>
        </p:nvCxnSpPr>
        <p:spPr>
          <a:xfrm flipV="1">
            <a:off x="783771" y="1521911"/>
            <a:ext cx="4105470" cy="1"/>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21C9432-D671-42FA-88A3-0A48750312B3}"/>
              </a:ext>
            </a:extLst>
          </p:cNvPr>
          <p:cNvSpPr txBox="1"/>
          <p:nvPr/>
        </p:nvSpPr>
        <p:spPr>
          <a:xfrm>
            <a:off x="136406" y="1743662"/>
            <a:ext cx="5682343" cy="1710533"/>
          </a:xfrm>
          <a:prstGeom prst="rect">
            <a:avLst/>
          </a:prstGeom>
          <a:noFill/>
        </p:spPr>
        <p:txBody>
          <a:bodyPr wrap="square" rtlCol="0">
            <a:spAutoFit/>
          </a:bodyPr>
          <a:lstStyle/>
          <a:p>
            <a:pPr marL="342900" lvl="0" indent="-342900">
              <a:lnSpc>
                <a:spcPct val="150000"/>
              </a:lnSpc>
              <a:spcBef>
                <a:spcPts val="600"/>
              </a:spcBef>
              <a:spcAft>
                <a:spcPts val="600"/>
              </a:spcAft>
              <a:buFont typeface="+mj-lt"/>
              <a:buAutoNum type="arabicPeriod" startAt="6"/>
            </a:pPr>
            <a:r>
              <a:rPr lang="en-US" sz="1800" dirty="0">
                <a:effectLst/>
                <a:latin typeface="Calibri" panose="020F0502020204030204" pitchFamily="34" charset="0"/>
                <a:ea typeface="Calibri" panose="020F0502020204030204" pitchFamily="34" charset="0"/>
                <a:cs typeface="Times New Roman" panose="02020603050405020304" pitchFamily="18" charset="0"/>
              </a:rPr>
              <a:t>alltechbuzz.net, “Framework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sz="1800" dirty="0">
                <a:effectLst/>
                <a:latin typeface="Calibri" panose="020F0502020204030204" pitchFamily="34" charset="0"/>
                <a:ea typeface="Calibri" panose="020F0502020204030204" pitchFamily="34" charset="0"/>
                <a:cs typeface="Times New Roman" panose="02020603050405020304" pitchFamily="18" charset="0"/>
              </a:rPr>
              <a:t> web: Django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Lavarel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3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https://www.alltechbuzz.net/vi/which-framework-is-better-for-web-development-django-or-laravel/</a:t>
            </a:r>
            <a:endParaRPr lang="en-US" sz="1800" dirty="0">
              <a:effectLst/>
              <a:latin typeface="Montserrat" pitchFamily="2"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0452FB00-9513-4D45-AB1F-7C75E599AC2B}"/>
              </a:ext>
            </a:extLst>
          </p:cNvPr>
          <p:cNvSpPr txBox="1"/>
          <p:nvPr/>
        </p:nvSpPr>
        <p:spPr>
          <a:xfrm>
            <a:off x="668045" y="1152579"/>
            <a:ext cx="4221196" cy="369332"/>
          </a:xfrm>
          <a:prstGeom prst="rect">
            <a:avLst/>
          </a:prstGeom>
          <a:noFill/>
        </p:spPr>
        <p:txBody>
          <a:bodyPr wrap="square">
            <a:spAutoFit/>
          </a:bodyPr>
          <a:lstStyle/>
          <a:p>
            <a:r>
              <a:rPr lang="en-US" b="1" dirty="0" err="1">
                <a:latin typeface="Montserrat" pitchFamily="2" charset="0"/>
              </a:rPr>
              <a:t>Tài</a:t>
            </a:r>
            <a:r>
              <a:rPr lang="en-US" b="1" dirty="0">
                <a:latin typeface="Montserrat" pitchFamily="2" charset="0"/>
              </a:rPr>
              <a:t> </a:t>
            </a:r>
            <a:r>
              <a:rPr lang="en-US" b="1" dirty="0" err="1">
                <a:latin typeface="Montserrat" pitchFamily="2" charset="0"/>
              </a:rPr>
              <a:t>liệu</a:t>
            </a:r>
            <a:r>
              <a:rPr lang="en-US" b="1" dirty="0">
                <a:latin typeface="Montserrat" pitchFamily="2" charset="0"/>
              </a:rPr>
              <a:t> </a:t>
            </a:r>
            <a:r>
              <a:rPr lang="en-US" b="1" dirty="0" err="1">
                <a:latin typeface="Montserrat" pitchFamily="2" charset="0"/>
              </a:rPr>
              <a:t>tham</a:t>
            </a:r>
            <a:r>
              <a:rPr lang="en-US" b="1" dirty="0">
                <a:latin typeface="Montserrat" pitchFamily="2" charset="0"/>
              </a:rPr>
              <a:t> </a:t>
            </a:r>
            <a:r>
              <a:rPr lang="en-US" b="1" dirty="0" err="1">
                <a:latin typeface="Montserrat" pitchFamily="2" charset="0"/>
              </a:rPr>
              <a:t>khảo</a:t>
            </a:r>
            <a:r>
              <a:rPr lang="en-US" b="1" dirty="0">
                <a:latin typeface="Montserrat" pitchFamily="2" charset="0"/>
              </a:rPr>
              <a:t> (3 – 3)</a:t>
            </a:r>
          </a:p>
        </p:txBody>
      </p:sp>
      <p:grpSp>
        <p:nvGrpSpPr>
          <p:cNvPr id="19" name="Group 18">
            <a:extLst>
              <a:ext uri="{FF2B5EF4-FFF2-40B4-BE49-F238E27FC236}">
                <a16:creationId xmlns:a16="http://schemas.microsoft.com/office/drawing/2014/main" id="{5C5C893D-9241-4616-BEB6-36894865CB27}"/>
              </a:ext>
            </a:extLst>
          </p:cNvPr>
          <p:cNvGrpSpPr/>
          <p:nvPr/>
        </p:nvGrpSpPr>
        <p:grpSpPr>
          <a:xfrm>
            <a:off x="71195" y="0"/>
            <a:ext cx="1662355" cy="646331"/>
            <a:chOff x="10529645" y="6239664"/>
            <a:chExt cx="1662355" cy="646331"/>
          </a:xfrm>
        </p:grpSpPr>
        <p:sp>
          <p:nvSpPr>
            <p:cNvPr id="20" name="TextBox 19">
              <a:extLst>
                <a:ext uri="{FF2B5EF4-FFF2-40B4-BE49-F238E27FC236}">
                  <a16:creationId xmlns:a16="http://schemas.microsoft.com/office/drawing/2014/main" id="{1DCAB703-671E-4A63-8E4E-184B486688CA}"/>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21" name="Picture 20">
              <a:extLst>
                <a:ext uri="{FF2B5EF4-FFF2-40B4-BE49-F238E27FC236}">
                  <a16:creationId xmlns:a16="http://schemas.microsoft.com/office/drawing/2014/main" id="{80E6E790-2EC7-48D1-B83C-BF8C35080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spTree>
    <p:extLst>
      <p:ext uri="{BB962C8B-B14F-4D97-AF65-F5344CB8AC3E}">
        <p14:creationId xmlns:p14="http://schemas.microsoft.com/office/powerpoint/2010/main" val="683565194"/>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54C93A0B-4ABF-49E7-AB7A-A0079BCE3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143" y="960419"/>
            <a:ext cx="6563506" cy="4375671"/>
          </a:xfrm>
          <a:prstGeom prst="rect">
            <a:avLst/>
          </a:prstGeom>
        </p:spPr>
      </p:pic>
      <p:sp>
        <p:nvSpPr>
          <p:cNvPr id="21" name="AutoShape 2" descr="Vector Logo] Trường Đại Học Văn Lang - VLU - Download Định Dạng EPS, SVG  Cho AI, Corel » Hải Triều">
            <a:extLst>
              <a:ext uri="{FF2B5EF4-FFF2-40B4-BE49-F238E27FC236}">
                <a16:creationId xmlns:a16="http://schemas.microsoft.com/office/drawing/2014/main" id="{B1FC391D-FFC5-4AFC-8C60-7CD6953FDC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4" descr="Vector Logo] Trường Đại Học Văn Lang - VLU - Download Định Dạng EPS, SVG  Cho AI, Corel » Hải Triều">
            <a:extLst>
              <a:ext uri="{FF2B5EF4-FFF2-40B4-BE49-F238E27FC236}">
                <a16:creationId xmlns:a16="http://schemas.microsoft.com/office/drawing/2014/main" id="{A938FF63-B4FE-4F52-9E43-F2B72AE1E34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TextBox 29">
            <a:extLst>
              <a:ext uri="{FF2B5EF4-FFF2-40B4-BE49-F238E27FC236}">
                <a16:creationId xmlns:a16="http://schemas.microsoft.com/office/drawing/2014/main" id="{360892A4-E8C0-441B-8C54-36A02C417999}"/>
              </a:ext>
            </a:extLst>
          </p:cNvPr>
          <p:cNvSpPr txBox="1"/>
          <p:nvPr/>
        </p:nvSpPr>
        <p:spPr>
          <a:xfrm>
            <a:off x="668045" y="875580"/>
            <a:ext cx="3736004" cy="646331"/>
          </a:xfrm>
          <a:prstGeom prst="rect">
            <a:avLst/>
          </a:prstGeom>
          <a:noFill/>
        </p:spPr>
        <p:txBody>
          <a:bodyPr wrap="square">
            <a:spAutoFit/>
          </a:bodyPr>
          <a:lstStyle/>
          <a:p>
            <a:r>
              <a:rPr lang="en-US" sz="1800" b="1" dirty="0" err="1">
                <a:effectLst/>
                <a:latin typeface="Montserrat" pitchFamily="2" charset="0"/>
                <a:ea typeface="Calibri" panose="020F0502020204030204" pitchFamily="34" charset="0"/>
              </a:rPr>
              <a:t>Lý</a:t>
            </a:r>
            <a:r>
              <a:rPr lang="en-US" sz="1800" b="1" dirty="0">
                <a:effectLst/>
                <a:latin typeface="Montserrat" pitchFamily="2" charset="0"/>
                <a:ea typeface="Calibri" panose="020F0502020204030204" pitchFamily="34" charset="0"/>
              </a:rPr>
              <a:t> do </a:t>
            </a:r>
            <a:r>
              <a:rPr lang="en-US" sz="1800" b="1" dirty="0" err="1">
                <a:effectLst/>
                <a:latin typeface="Montserrat" pitchFamily="2" charset="0"/>
                <a:ea typeface="Calibri" panose="020F0502020204030204" pitchFamily="34" charset="0"/>
              </a:rPr>
              <a:t>chọn</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đề</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tài</a:t>
            </a:r>
            <a:r>
              <a:rPr lang="en-US" sz="1800" b="1" dirty="0">
                <a:effectLst/>
                <a:latin typeface="Montserrat" pitchFamily="2" charset="0"/>
                <a:ea typeface="Calibri" panose="020F0502020204030204" pitchFamily="34" charset="0"/>
              </a:rPr>
              <a:t>/</a:t>
            </a:r>
            <a:r>
              <a:rPr lang="en-US" sz="1800" b="1" dirty="0" err="1">
                <a:effectLst/>
                <a:latin typeface="Montserrat" pitchFamily="2" charset="0"/>
                <a:ea typeface="Calibri" panose="020F0502020204030204" pitchFamily="34" charset="0"/>
              </a:rPr>
              <a:t>tính</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cấp</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thiết</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của</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đề</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tài</a:t>
            </a:r>
            <a:endParaRPr lang="en-US" dirty="0">
              <a:latin typeface="Montserrat" pitchFamily="2" charset="0"/>
            </a:endParaRPr>
          </a:p>
        </p:txBody>
      </p:sp>
      <p:sp>
        <p:nvSpPr>
          <p:cNvPr id="31" name="TextBox 30">
            <a:extLst>
              <a:ext uri="{FF2B5EF4-FFF2-40B4-BE49-F238E27FC236}">
                <a16:creationId xmlns:a16="http://schemas.microsoft.com/office/drawing/2014/main" id="{4D8128AB-A930-449B-95EF-0E386ADE225F}"/>
              </a:ext>
            </a:extLst>
          </p:cNvPr>
          <p:cNvSpPr txBox="1"/>
          <p:nvPr/>
        </p:nvSpPr>
        <p:spPr>
          <a:xfrm>
            <a:off x="668045" y="1667648"/>
            <a:ext cx="4570098" cy="3293209"/>
          </a:xfrm>
          <a:prstGeom prst="rect">
            <a:avLst/>
          </a:prstGeom>
          <a:noFill/>
        </p:spPr>
        <p:txBody>
          <a:bodyPr wrap="square">
            <a:spAutoFit/>
          </a:bodyPr>
          <a:lstStyle/>
          <a:p>
            <a:r>
              <a:rPr lang="en-US" sz="1600" dirty="0" err="1">
                <a:effectLst/>
                <a:latin typeface="Montserrat" pitchFamily="2" charset="0"/>
                <a:ea typeface="Calibri" panose="020F0502020204030204" pitchFamily="34" charset="0"/>
              </a:rPr>
              <a:t>Hằng</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năm</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trường</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Đại</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học</a:t>
            </a:r>
            <a:r>
              <a:rPr lang="en-US" sz="1600" dirty="0">
                <a:effectLst/>
                <a:latin typeface="Montserrat" pitchFamily="2" charset="0"/>
                <a:ea typeface="Calibri" panose="020F0502020204030204" pitchFamily="34" charset="0"/>
              </a:rPr>
              <a:t> Văn Lang </a:t>
            </a:r>
            <a:r>
              <a:rPr lang="en-US" sz="1600" dirty="0" err="1">
                <a:effectLst/>
                <a:latin typeface="Montserrat" pitchFamily="2" charset="0"/>
                <a:ea typeface="Calibri" panose="020F0502020204030204" pitchFamily="34" charset="0"/>
              </a:rPr>
              <a:t>có</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rất</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nhiều</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tân</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sinh</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viên</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đồng</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nghĩa</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với</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việc</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những</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yêu</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cầu</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hỗ</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trợ</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ngày</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càng</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nhiều</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Phòng</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Công</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nghệ</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thông</a:t>
            </a:r>
            <a:r>
              <a:rPr lang="en-US" sz="1600" dirty="0">
                <a:latin typeface="Montserrat" pitchFamily="2" charset="0"/>
                <a:ea typeface="Calibri" panose="020F0502020204030204" pitchFamily="34" charset="0"/>
              </a:rPr>
              <a:t> tin </a:t>
            </a:r>
            <a:r>
              <a:rPr lang="en-US" sz="1600" dirty="0" err="1">
                <a:latin typeface="Montserrat" pitchFamily="2" charset="0"/>
                <a:ea typeface="Calibri" panose="020F0502020204030204" pitchFamily="34" charset="0"/>
              </a:rPr>
              <a:t>sẽ</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tiếp</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nhận</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thông</a:t>
            </a:r>
            <a:r>
              <a:rPr lang="en-US" sz="1600" dirty="0">
                <a:latin typeface="Montserrat" pitchFamily="2" charset="0"/>
                <a:ea typeface="Calibri" panose="020F0502020204030204" pitchFamily="34" charset="0"/>
              </a:rPr>
              <a:t> tin </a:t>
            </a:r>
            <a:r>
              <a:rPr lang="en-US" sz="1600" dirty="0" err="1">
                <a:latin typeface="Montserrat" pitchFamily="2" charset="0"/>
                <a:ea typeface="Calibri" panose="020F0502020204030204" pitchFamily="34" charset="0"/>
              </a:rPr>
              <a:t>yêu</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cầu</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nhiều</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hơn</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Sinh</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viên</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giảng</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viên</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phòng</a:t>
            </a:r>
            <a:r>
              <a:rPr lang="en-US" sz="1600" dirty="0">
                <a:latin typeface="Montserrat" pitchFamily="2" charset="0"/>
                <a:ea typeface="Calibri" panose="020F0502020204030204" pitchFamily="34" charset="0"/>
              </a:rPr>
              <a:t> ban </a:t>
            </a:r>
            <a:r>
              <a:rPr lang="en-US" sz="1600" dirty="0" err="1">
                <a:latin typeface="Montserrat" pitchFamily="2" charset="0"/>
                <a:ea typeface="Calibri" panose="020F0502020204030204" pitchFamily="34" charset="0"/>
              </a:rPr>
              <a:t>sẽ</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khó</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khăn</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hơn</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trong</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việc</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gửi</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yêu</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cầu</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hỗ</a:t>
            </a:r>
            <a:r>
              <a:rPr lang="en-US" sz="1600" dirty="0">
                <a:latin typeface="Montserrat" pitchFamily="2" charset="0"/>
                <a:ea typeface="Calibri" panose="020F0502020204030204" pitchFamily="34" charset="0"/>
              </a:rPr>
              <a:t> </a:t>
            </a:r>
            <a:r>
              <a:rPr lang="en-US" sz="1600" dirty="0" err="1">
                <a:latin typeface="Montserrat" pitchFamily="2" charset="0"/>
                <a:ea typeface="Calibri" panose="020F0502020204030204" pitchFamily="34" charset="0"/>
              </a:rPr>
              <a:t>trợ</a:t>
            </a:r>
            <a:r>
              <a:rPr lang="en-US" sz="1600" dirty="0">
                <a:latin typeface="Montserrat" pitchFamily="2" charset="0"/>
                <a:ea typeface="Calibri" panose="020F0502020204030204" pitchFamily="34" charset="0"/>
              </a:rPr>
              <a:t>.</a:t>
            </a:r>
          </a:p>
          <a:p>
            <a:r>
              <a:rPr lang="en-US" sz="1600" dirty="0" err="1">
                <a:effectLst/>
                <a:latin typeface="Montserrat" pitchFamily="2" charset="0"/>
                <a:ea typeface="Calibri" panose="020F0502020204030204" pitchFamily="34" charset="0"/>
              </a:rPr>
              <a:t>Tiếp</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nhận</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được</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thông</a:t>
            </a:r>
            <a:r>
              <a:rPr lang="en-US" sz="1600" dirty="0">
                <a:effectLst/>
                <a:latin typeface="Montserrat" pitchFamily="2" charset="0"/>
                <a:ea typeface="Calibri" panose="020F0502020204030204" pitchFamily="34" charset="0"/>
              </a:rPr>
              <a:t> tin </a:t>
            </a:r>
            <a:r>
              <a:rPr lang="en-US" sz="1600" dirty="0" err="1">
                <a:effectLst/>
                <a:latin typeface="Montserrat" pitchFamily="2" charset="0"/>
                <a:ea typeface="Calibri" panose="020F0502020204030204" pitchFamily="34" charset="0"/>
              </a:rPr>
              <a:t>đó</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trường</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Đại</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học</a:t>
            </a:r>
            <a:r>
              <a:rPr lang="en-US" sz="1600" dirty="0">
                <a:effectLst/>
                <a:latin typeface="Montserrat" pitchFamily="2" charset="0"/>
                <a:ea typeface="Calibri" panose="020F0502020204030204" pitchFamily="34" charset="0"/>
              </a:rPr>
              <a:t> Văn Lang </a:t>
            </a:r>
            <a:r>
              <a:rPr lang="en-US" sz="1600" dirty="0" err="1">
                <a:effectLst/>
                <a:latin typeface="Montserrat" pitchFamily="2" charset="0"/>
                <a:ea typeface="Calibri" panose="020F0502020204030204" pitchFamily="34" charset="0"/>
              </a:rPr>
              <a:t>triển</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khai</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và</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thực</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hiện</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về</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một</a:t>
            </a:r>
            <a:r>
              <a:rPr lang="en-US" sz="1600" dirty="0">
                <a:effectLst/>
                <a:latin typeface="Montserrat" pitchFamily="2" charset="0"/>
                <a:ea typeface="Calibri" panose="020F0502020204030204" pitchFamily="34" charset="0"/>
              </a:rPr>
              <a:t> Website “</a:t>
            </a:r>
            <a:r>
              <a:rPr lang="en-US" sz="1600" dirty="0" err="1">
                <a:effectLst/>
                <a:latin typeface="Montserrat" pitchFamily="2" charset="0"/>
                <a:ea typeface="Calibri" panose="020F0502020204030204" pitchFamily="34" charset="0"/>
              </a:rPr>
              <a:t>Tiếp</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nhận</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và</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Quản</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lý</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yêu</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cầu</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hỗ</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trợ</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dành</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cho</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Phòng</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Công</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nghệ</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thông</a:t>
            </a:r>
            <a:r>
              <a:rPr lang="en-US" sz="1600" dirty="0">
                <a:effectLst/>
                <a:latin typeface="Montserrat" pitchFamily="2" charset="0"/>
                <a:ea typeface="Calibri" panose="020F0502020204030204" pitchFamily="34" charset="0"/>
              </a:rPr>
              <a:t> tin </a:t>
            </a:r>
            <a:r>
              <a:rPr lang="en-US" sz="1600" dirty="0" err="1">
                <a:effectLst/>
                <a:latin typeface="Montserrat" pitchFamily="2" charset="0"/>
                <a:ea typeface="Calibri" panose="020F0502020204030204" pitchFamily="34" charset="0"/>
              </a:rPr>
              <a:t>Đại</a:t>
            </a:r>
            <a:r>
              <a:rPr lang="en-US" sz="1600" dirty="0">
                <a:effectLst/>
                <a:latin typeface="Montserrat" pitchFamily="2" charset="0"/>
                <a:ea typeface="Calibri" panose="020F0502020204030204" pitchFamily="34" charset="0"/>
              </a:rPr>
              <a:t> </a:t>
            </a:r>
            <a:r>
              <a:rPr lang="en-US" sz="1600" dirty="0" err="1">
                <a:effectLst/>
                <a:latin typeface="Montserrat" pitchFamily="2" charset="0"/>
                <a:ea typeface="Calibri" panose="020F0502020204030204" pitchFamily="34" charset="0"/>
              </a:rPr>
              <a:t>học</a:t>
            </a:r>
            <a:r>
              <a:rPr lang="en-US" sz="1600" dirty="0">
                <a:effectLst/>
                <a:latin typeface="Montserrat" pitchFamily="2" charset="0"/>
                <a:ea typeface="Calibri" panose="020F0502020204030204" pitchFamily="34" charset="0"/>
              </a:rPr>
              <a:t> Văn Lang.</a:t>
            </a:r>
          </a:p>
          <a:p>
            <a:endParaRPr lang="en-US" sz="1600" dirty="0">
              <a:effectLst/>
              <a:latin typeface="Montserrat" pitchFamily="2" charset="0"/>
              <a:ea typeface="Calibri" panose="020F0502020204030204" pitchFamily="34" charset="0"/>
            </a:endParaRPr>
          </a:p>
        </p:txBody>
      </p:sp>
      <p:cxnSp>
        <p:nvCxnSpPr>
          <p:cNvPr id="33" name="Straight Connector 32">
            <a:extLst>
              <a:ext uri="{FF2B5EF4-FFF2-40B4-BE49-F238E27FC236}">
                <a16:creationId xmlns:a16="http://schemas.microsoft.com/office/drawing/2014/main" id="{70010328-E20E-4719-AADD-C8B6FF7A140D}"/>
              </a:ext>
            </a:extLst>
          </p:cNvPr>
          <p:cNvCxnSpPr>
            <a:cxnSpLocks/>
          </p:cNvCxnSpPr>
          <p:nvPr/>
        </p:nvCxnSpPr>
        <p:spPr>
          <a:xfrm flipV="1">
            <a:off x="783771" y="1521911"/>
            <a:ext cx="4105470" cy="1"/>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D20093DC-FA02-47B1-8C83-7060032F0E22}"/>
              </a:ext>
            </a:extLst>
          </p:cNvPr>
          <p:cNvGrpSpPr/>
          <p:nvPr/>
        </p:nvGrpSpPr>
        <p:grpSpPr>
          <a:xfrm>
            <a:off x="10529645" y="6239664"/>
            <a:ext cx="1662355" cy="646331"/>
            <a:chOff x="10529645" y="6239664"/>
            <a:chExt cx="1662355" cy="646331"/>
          </a:xfrm>
        </p:grpSpPr>
        <p:sp>
          <p:nvSpPr>
            <p:cNvPr id="20" name="TextBox 19">
              <a:extLst>
                <a:ext uri="{FF2B5EF4-FFF2-40B4-BE49-F238E27FC236}">
                  <a16:creationId xmlns:a16="http://schemas.microsoft.com/office/drawing/2014/main" id="{0C8F5D83-57C1-44FC-BA97-D9DA8DC63DB0}"/>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23" name="Picture 22">
              <a:extLst>
                <a:ext uri="{FF2B5EF4-FFF2-40B4-BE49-F238E27FC236}">
                  <a16:creationId xmlns:a16="http://schemas.microsoft.com/office/drawing/2014/main" id="{1F4DD4CA-5190-406C-934A-3AB95E790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grpSp>
        <p:nvGrpSpPr>
          <p:cNvPr id="39" name="Group 38">
            <a:extLst>
              <a:ext uri="{FF2B5EF4-FFF2-40B4-BE49-F238E27FC236}">
                <a16:creationId xmlns:a16="http://schemas.microsoft.com/office/drawing/2014/main" id="{F647AED4-9571-4B0D-B77C-91FA31404E1F}"/>
              </a:ext>
            </a:extLst>
          </p:cNvPr>
          <p:cNvGrpSpPr/>
          <p:nvPr/>
        </p:nvGrpSpPr>
        <p:grpSpPr>
          <a:xfrm>
            <a:off x="71195" y="0"/>
            <a:ext cx="1662355" cy="646331"/>
            <a:chOff x="10529645" y="6239664"/>
            <a:chExt cx="1662355" cy="646331"/>
          </a:xfrm>
        </p:grpSpPr>
        <p:sp>
          <p:nvSpPr>
            <p:cNvPr id="40" name="TextBox 39">
              <a:extLst>
                <a:ext uri="{FF2B5EF4-FFF2-40B4-BE49-F238E27FC236}">
                  <a16:creationId xmlns:a16="http://schemas.microsoft.com/office/drawing/2014/main" id="{135D806C-2582-44EB-B753-F9F328D4DDAB}"/>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41" name="Picture 40">
              <a:extLst>
                <a:ext uri="{FF2B5EF4-FFF2-40B4-BE49-F238E27FC236}">
                  <a16:creationId xmlns:a16="http://schemas.microsoft.com/office/drawing/2014/main" id="{C3EE3F35-8FC2-4815-B9E2-BC59C3C70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spTree>
    <p:extLst>
      <p:ext uri="{BB962C8B-B14F-4D97-AF65-F5344CB8AC3E}">
        <p14:creationId xmlns:p14="http://schemas.microsoft.com/office/powerpoint/2010/main" val="1168098093"/>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83A2458-29DB-4E67-BB56-AEA8D633B135}"/>
              </a:ext>
            </a:extLst>
          </p:cNvPr>
          <p:cNvSpPr txBox="1"/>
          <p:nvPr/>
        </p:nvSpPr>
        <p:spPr>
          <a:xfrm>
            <a:off x="668045" y="1671511"/>
            <a:ext cx="4407808" cy="1200329"/>
          </a:xfrm>
          <a:prstGeom prst="rect">
            <a:avLst/>
          </a:prstGeom>
          <a:noFill/>
        </p:spPr>
        <p:txBody>
          <a:bodyPr wrap="square">
            <a:spAutoFit/>
          </a:bodyPr>
          <a:lstStyle/>
          <a:p>
            <a:r>
              <a:rPr lang="en-US" sz="1800" dirty="0" err="1">
                <a:effectLst/>
                <a:latin typeface="Montserrat" pitchFamily="2" charset="0"/>
                <a:ea typeface="Calibri" panose="020F0502020204030204" pitchFamily="34" charset="0"/>
              </a:rPr>
              <a:t>Ứng</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dụng</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được</a:t>
            </a:r>
            <a:r>
              <a:rPr lang="en-US" sz="1800" dirty="0">
                <a:effectLst/>
                <a:latin typeface="Montserrat" pitchFamily="2" charset="0"/>
                <a:ea typeface="Calibri" panose="020F0502020204030204" pitchFamily="34" charset="0"/>
              </a:rPr>
              <a:t> Framework Django </a:t>
            </a:r>
            <a:r>
              <a:rPr lang="en-US" sz="1800" dirty="0" err="1">
                <a:effectLst/>
                <a:latin typeface="Montserrat" pitchFamily="2" charset="0"/>
                <a:ea typeface="Calibri" panose="020F0502020204030204" pitchFamily="34" charset="0"/>
              </a:rPr>
              <a:t>để</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tạo</a:t>
            </a:r>
            <a:r>
              <a:rPr lang="en-US" sz="1800" dirty="0">
                <a:effectLst/>
                <a:latin typeface="Montserrat" pitchFamily="2" charset="0"/>
                <a:ea typeface="Calibri" panose="020F0502020204030204" pitchFamily="34" charset="0"/>
              </a:rPr>
              <a:t> ra Website “</a:t>
            </a:r>
            <a:r>
              <a:rPr lang="en-US" sz="1800" dirty="0" err="1">
                <a:effectLst/>
                <a:latin typeface="Montserrat" pitchFamily="2" charset="0"/>
                <a:ea typeface="Calibri" panose="020F0502020204030204" pitchFamily="34" charset="0"/>
              </a:rPr>
              <a:t>Tiếp</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nhận</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và</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Quản</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lý</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yêu</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cầu</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hỗ</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trợ</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dành</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cho</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phòng</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Công</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nghệ</a:t>
            </a:r>
            <a:r>
              <a:rPr lang="en-US" sz="1800" dirty="0">
                <a:effectLst/>
                <a:latin typeface="Montserrat" pitchFamily="2" charset="0"/>
                <a:ea typeface="Calibri" panose="020F0502020204030204" pitchFamily="34" charset="0"/>
              </a:rPr>
              <a:t> </a:t>
            </a:r>
            <a:r>
              <a:rPr lang="en-US" sz="1800" dirty="0" err="1">
                <a:effectLst/>
                <a:latin typeface="Montserrat" pitchFamily="2" charset="0"/>
                <a:ea typeface="Calibri" panose="020F0502020204030204" pitchFamily="34" charset="0"/>
              </a:rPr>
              <a:t>thông</a:t>
            </a:r>
            <a:r>
              <a:rPr lang="en-US" sz="1800" dirty="0">
                <a:effectLst/>
                <a:latin typeface="Montserrat" pitchFamily="2" charset="0"/>
                <a:ea typeface="Calibri" panose="020F0502020204030204" pitchFamily="34" charset="0"/>
              </a:rPr>
              <a:t> tin.</a:t>
            </a:r>
            <a:endParaRPr lang="en-US" dirty="0">
              <a:latin typeface="Montserrat" pitchFamily="2" charset="0"/>
            </a:endParaRPr>
          </a:p>
        </p:txBody>
      </p:sp>
      <p:pic>
        <p:nvPicPr>
          <p:cNvPr id="3" name="Picture 2">
            <a:extLst>
              <a:ext uri="{FF2B5EF4-FFF2-40B4-BE49-F238E27FC236}">
                <a16:creationId xmlns:a16="http://schemas.microsoft.com/office/drawing/2014/main" id="{3BC0CA70-F8C2-42EF-8467-5CDCF136A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170" y="241300"/>
            <a:ext cx="5512059" cy="5512059"/>
          </a:xfrm>
          <a:prstGeom prst="rect">
            <a:avLst/>
          </a:prstGeom>
        </p:spPr>
      </p:pic>
      <p:sp>
        <p:nvSpPr>
          <p:cNvPr id="10" name="TextBox 9">
            <a:extLst>
              <a:ext uri="{FF2B5EF4-FFF2-40B4-BE49-F238E27FC236}">
                <a16:creationId xmlns:a16="http://schemas.microsoft.com/office/drawing/2014/main" id="{75632116-0971-4110-9BFB-89F66FE5098A}"/>
              </a:ext>
            </a:extLst>
          </p:cNvPr>
          <p:cNvSpPr txBox="1"/>
          <p:nvPr/>
        </p:nvSpPr>
        <p:spPr>
          <a:xfrm>
            <a:off x="668045" y="1152579"/>
            <a:ext cx="3736004" cy="369332"/>
          </a:xfrm>
          <a:prstGeom prst="rect">
            <a:avLst/>
          </a:prstGeom>
          <a:noFill/>
        </p:spPr>
        <p:txBody>
          <a:bodyPr wrap="square">
            <a:spAutoFit/>
          </a:bodyPr>
          <a:lstStyle/>
          <a:p>
            <a:r>
              <a:rPr lang="en-US" sz="1800" b="1" dirty="0" err="1">
                <a:effectLst/>
                <a:latin typeface="Montserrat" pitchFamily="2" charset="0"/>
                <a:ea typeface="Calibri" panose="020F0502020204030204" pitchFamily="34" charset="0"/>
              </a:rPr>
              <a:t>Mục</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tiêu</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đề</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tài</a:t>
            </a:r>
            <a:endParaRPr lang="en-US" dirty="0">
              <a:latin typeface="Montserrat" pitchFamily="2" charset="0"/>
            </a:endParaRPr>
          </a:p>
        </p:txBody>
      </p:sp>
      <p:cxnSp>
        <p:nvCxnSpPr>
          <p:cNvPr id="11" name="Straight Connector 10">
            <a:extLst>
              <a:ext uri="{FF2B5EF4-FFF2-40B4-BE49-F238E27FC236}">
                <a16:creationId xmlns:a16="http://schemas.microsoft.com/office/drawing/2014/main" id="{3D7A4385-B615-4514-B154-F0346A911674}"/>
              </a:ext>
            </a:extLst>
          </p:cNvPr>
          <p:cNvCxnSpPr>
            <a:cxnSpLocks/>
          </p:cNvCxnSpPr>
          <p:nvPr/>
        </p:nvCxnSpPr>
        <p:spPr>
          <a:xfrm flipV="1">
            <a:off x="783771" y="1521911"/>
            <a:ext cx="4105470" cy="1"/>
          </a:xfrm>
          <a:prstGeom prst="line">
            <a:avLst/>
          </a:prstGeom>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14E9D1B2-9DA6-4E7B-9FEF-E943869522EB}"/>
              </a:ext>
            </a:extLst>
          </p:cNvPr>
          <p:cNvGrpSpPr/>
          <p:nvPr/>
        </p:nvGrpSpPr>
        <p:grpSpPr>
          <a:xfrm>
            <a:off x="10529645" y="6239664"/>
            <a:ext cx="1662355" cy="646331"/>
            <a:chOff x="10529645" y="6239664"/>
            <a:chExt cx="1662355" cy="646331"/>
          </a:xfrm>
        </p:grpSpPr>
        <p:sp>
          <p:nvSpPr>
            <p:cNvPr id="15" name="TextBox 14">
              <a:extLst>
                <a:ext uri="{FF2B5EF4-FFF2-40B4-BE49-F238E27FC236}">
                  <a16:creationId xmlns:a16="http://schemas.microsoft.com/office/drawing/2014/main" id="{A39DACB8-9276-4796-B874-F8352620327A}"/>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16" name="Picture 15">
              <a:extLst>
                <a:ext uri="{FF2B5EF4-FFF2-40B4-BE49-F238E27FC236}">
                  <a16:creationId xmlns:a16="http://schemas.microsoft.com/office/drawing/2014/main" id="{D6DFD0FA-BE2F-4578-BC1E-5D20D05B3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grpSp>
        <p:nvGrpSpPr>
          <p:cNvPr id="22" name="Group 21">
            <a:extLst>
              <a:ext uri="{FF2B5EF4-FFF2-40B4-BE49-F238E27FC236}">
                <a16:creationId xmlns:a16="http://schemas.microsoft.com/office/drawing/2014/main" id="{63673B6D-BE5E-452E-A9AC-5D7B925A06CA}"/>
              </a:ext>
            </a:extLst>
          </p:cNvPr>
          <p:cNvGrpSpPr/>
          <p:nvPr/>
        </p:nvGrpSpPr>
        <p:grpSpPr>
          <a:xfrm>
            <a:off x="71195" y="0"/>
            <a:ext cx="1662355" cy="646331"/>
            <a:chOff x="10529645" y="6239664"/>
            <a:chExt cx="1662355" cy="646331"/>
          </a:xfrm>
        </p:grpSpPr>
        <p:sp>
          <p:nvSpPr>
            <p:cNvPr id="23" name="TextBox 22">
              <a:extLst>
                <a:ext uri="{FF2B5EF4-FFF2-40B4-BE49-F238E27FC236}">
                  <a16:creationId xmlns:a16="http://schemas.microsoft.com/office/drawing/2014/main" id="{61714946-C9D6-4881-A2D2-96DEDA11F495}"/>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24" name="Picture 23">
              <a:extLst>
                <a:ext uri="{FF2B5EF4-FFF2-40B4-BE49-F238E27FC236}">
                  <a16:creationId xmlns:a16="http://schemas.microsoft.com/office/drawing/2014/main" id="{9206D7A1-CB2E-444F-9F84-5D0611F8D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spTree>
    <p:extLst>
      <p:ext uri="{BB962C8B-B14F-4D97-AF65-F5344CB8AC3E}">
        <p14:creationId xmlns:p14="http://schemas.microsoft.com/office/powerpoint/2010/main" val="889064817"/>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83A2458-29DB-4E67-BB56-AEA8D633B135}"/>
              </a:ext>
            </a:extLst>
          </p:cNvPr>
          <p:cNvSpPr txBox="1"/>
          <p:nvPr/>
        </p:nvSpPr>
        <p:spPr>
          <a:xfrm>
            <a:off x="668045" y="1680747"/>
            <a:ext cx="4864537" cy="21230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latin typeface="Montserrat" pitchFamily="2" charset="0"/>
              </a:rPr>
              <a:t>Đối</a:t>
            </a:r>
            <a:r>
              <a:rPr lang="en-US" dirty="0">
                <a:latin typeface="Montserrat" pitchFamily="2" charset="0"/>
              </a:rPr>
              <a:t> </a:t>
            </a:r>
            <a:r>
              <a:rPr lang="en-US" dirty="0" err="1">
                <a:latin typeface="Montserrat" pitchFamily="2" charset="0"/>
              </a:rPr>
              <a:t>tượng</a:t>
            </a:r>
            <a:r>
              <a:rPr lang="en-US" dirty="0">
                <a:latin typeface="Montserrat" pitchFamily="2" charset="0"/>
              </a:rPr>
              <a:t> </a:t>
            </a:r>
            <a:r>
              <a:rPr lang="en-US" dirty="0" err="1">
                <a:latin typeface="Montserrat" pitchFamily="2" charset="0"/>
              </a:rPr>
              <a:t>nghiên</a:t>
            </a:r>
            <a:r>
              <a:rPr lang="en-US" dirty="0">
                <a:latin typeface="Montserrat" pitchFamily="2" charset="0"/>
              </a:rPr>
              <a:t> </a:t>
            </a:r>
            <a:r>
              <a:rPr lang="en-US" dirty="0" err="1">
                <a:latin typeface="Montserrat" pitchFamily="2" charset="0"/>
              </a:rPr>
              <a:t>cứu</a:t>
            </a:r>
            <a:r>
              <a:rPr lang="en-US" dirty="0">
                <a:latin typeface="Montserrat" pitchFamily="2" charset="0"/>
              </a:rPr>
              <a:t>: Framework Django, MySQL.</a:t>
            </a:r>
          </a:p>
          <a:p>
            <a:pPr marL="285750" indent="-285750">
              <a:lnSpc>
                <a:spcPct val="150000"/>
              </a:lnSpc>
              <a:buFont typeface="Arial" panose="020B0604020202020204" pitchFamily="34" charset="0"/>
              <a:buChar char="•"/>
            </a:pPr>
            <a:r>
              <a:rPr lang="en-US" dirty="0" err="1">
                <a:latin typeface="Montserrat" pitchFamily="2" charset="0"/>
              </a:rPr>
              <a:t>Phạm</a:t>
            </a:r>
            <a:r>
              <a:rPr lang="en-US" dirty="0">
                <a:latin typeface="Montserrat" pitchFamily="2" charset="0"/>
              </a:rPr>
              <a:t> vi </a:t>
            </a:r>
            <a:r>
              <a:rPr lang="en-US" dirty="0" err="1">
                <a:latin typeface="Montserrat" pitchFamily="2" charset="0"/>
              </a:rPr>
              <a:t>nghiên</a:t>
            </a:r>
            <a:r>
              <a:rPr lang="en-US" dirty="0">
                <a:latin typeface="Montserrat" pitchFamily="2" charset="0"/>
              </a:rPr>
              <a:t> </a:t>
            </a:r>
            <a:r>
              <a:rPr lang="en-US" dirty="0" err="1">
                <a:latin typeface="Montserrat" pitchFamily="2" charset="0"/>
              </a:rPr>
              <a:t>cứu</a:t>
            </a:r>
            <a:r>
              <a:rPr lang="en-US" dirty="0">
                <a:latin typeface="Montserrat" pitchFamily="2" charset="0"/>
              </a:rPr>
              <a:t>: </a:t>
            </a:r>
            <a:r>
              <a:rPr lang="en-US" dirty="0" err="1">
                <a:latin typeface="Montserrat" pitchFamily="2" charset="0"/>
              </a:rPr>
              <a:t>phòng</a:t>
            </a:r>
            <a:r>
              <a:rPr lang="en-US" dirty="0">
                <a:latin typeface="Montserrat" pitchFamily="2" charset="0"/>
              </a:rPr>
              <a:t> </a:t>
            </a:r>
            <a:r>
              <a:rPr lang="en-US" dirty="0" err="1">
                <a:latin typeface="Montserrat" pitchFamily="2" charset="0"/>
              </a:rPr>
              <a:t>Công</a:t>
            </a:r>
            <a:r>
              <a:rPr lang="en-US" dirty="0">
                <a:latin typeface="Montserrat" pitchFamily="2" charset="0"/>
              </a:rPr>
              <a:t> </a:t>
            </a:r>
            <a:r>
              <a:rPr lang="en-US" dirty="0" err="1">
                <a:latin typeface="Montserrat" pitchFamily="2" charset="0"/>
              </a:rPr>
              <a:t>nghệ</a:t>
            </a:r>
            <a:r>
              <a:rPr lang="en-US" dirty="0">
                <a:latin typeface="Montserrat" pitchFamily="2" charset="0"/>
              </a:rPr>
              <a:t> </a:t>
            </a:r>
            <a:r>
              <a:rPr lang="en-US" dirty="0" err="1">
                <a:latin typeface="Montserrat" pitchFamily="2" charset="0"/>
              </a:rPr>
              <a:t>thông</a:t>
            </a:r>
            <a:r>
              <a:rPr lang="en-US" dirty="0">
                <a:latin typeface="Montserrat" pitchFamily="2" charset="0"/>
              </a:rPr>
              <a:t> tin, </a:t>
            </a:r>
            <a:r>
              <a:rPr lang="en-US" dirty="0" err="1">
                <a:latin typeface="Montserrat" pitchFamily="2" charset="0"/>
              </a:rPr>
              <a:t>sinh</a:t>
            </a:r>
            <a:r>
              <a:rPr lang="en-US" dirty="0">
                <a:latin typeface="Montserrat" pitchFamily="2" charset="0"/>
              </a:rPr>
              <a:t> </a:t>
            </a:r>
            <a:r>
              <a:rPr lang="en-US" dirty="0" err="1">
                <a:latin typeface="Montserrat" pitchFamily="2" charset="0"/>
              </a:rPr>
              <a:t>viên</a:t>
            </a:r>
            <a:r>
              <a:rPr lang="en-US" dirty="0">
                <a:latin typeface="Montserrat" pitchFamily="2" charset="0"/>
              </a:rPr>
              <a:t> </a:t>
            </a:r>
            <a:r>
              <a:rPr lang="en-US" dirty="0" err="1">
                <a:latin typeface="Montserrat" pitchFamily="2" charset="0"/>
              </a:rPr>
              <a:t>Trường</a:t>
            </a:r>
            <a:r>
              <a:rPr lang="en-US" dirty="0">
                <a:latin typeface="Montserrat" pitchFamily="2" charset="0"/>
              </a:rPr>
              <a:t> </a:t>
            </a:r>
            <a:r>
              <a:rPr lang="en-US" dirty="0" err="1">
                <a:latin typeface="Montserrat" pitchFamily="2" charset="0"/>
              </a:rPr>
              <a:t>Đại</a:t>
            </a:r>
            <a:r>
              <a:rPr lang="en-US" dirty="0">
                <a:latin typeface="Montserrat" pitchFamily="2" charset="0"/>
              </a:rPr>
              <a:t> </a:t>
            </a:r>
            <a:r>
              <a:rPr lang="en-US" dirty="0" err="1">
                <a:latin typeface="Montserrat" pitchFamily="2" charset="0"/>
              </a:rPr>
              <a:t>Học</a:t>
            </a:r>
            <a:r>
              <a:rPr lang="en-US" dirty="0">
                <a:latin typeface="Montserrat" pitchFamily="2" charset="0"/>
              </a:rPr>
              <a:t> </a:t>
            </a:r>
            <a:r>
              <a:rPr lang="en-US" dirty="0" err="1">
                <a:latin typeface="Montserrat" pitchFamily="2" charset="0"/>
              </a:rPr>
              <a:t>Văn</a:t>
            </a:r>
            <a:r>
              <a:rPr lang="en-US" dirty="0">
                <a:latin typeface="Montserrat" pitchFamily="2" charset="0"/>
              </a:rPr>
              <a:t> Lang</a:t>
            </a:r>
          </a:p>
        </p:txBody>
      </p:sp>
      <p:sp>
        <p:nvSpPr>
          <p:cNvPr id="10" name="TextBox 9">
            <a:extLst>
              <a:ext uri="{FF2B5EF4-FFF2-40B4-BE49-F238E27FC236}">
                <a16:creationId xmlns:a16="http://schemas.microsoft.com/office/drawing/2014/main" id="{75632116-0971-4110-9BFB-89F66FE5098A}"/>
              </a:ext>
            </a:extLst>
          </p:cNvPr>
          <p:cNvSpPr txBox="1"/>
          <p:nvPr/>
        </p:nvSpPr>
        <p:spPr>
          <a:xfrm>
            <a:off x="668045" y="875580"/>
            <a:ext cx="4221196" cy="646331"/>
          </a:xfrm>
          <a:prstGeom prst="rect">
            <a:avLst/>
          </a:prstGeom>
          <a:noFill/>
        </p:spPr>
        <p:txBody>
          <a:bodyPr wrap="square">
            <a:spAutoFit/>
          </a:bodyPr>
          <a:lstStyle/>
          <a:p>
            <a:r>
              <a:rPr lang="en-US" sz="1800" b="1" dirty="0" err="1">
                <a:effectLst/>
                <a:latin typeface="Montserrat" pitchFamily="2" charset="0"/>
                <a:ea typeface="Calibri" panose="020F0502020204030204" pitchFamily="34" charset="0"/>
              </a:rPr>
              <a:t>Nội</a:t>
            </a:r>
            <a:r>
              <a:rPr lang="en-US" sz="1800" b="1" dirty="0">
                <a:effectLst/>
                <a:latin typeface="Montserrat" pitchFamily="2" charset="0"/>
                <a:ea typeface="Calibri" panose="020F0502020204030204" pitchFamily="34" charset="0"/>
              </a:rPr>
              <a:t> dung, </a:t>
            </a:r>
            <a:r>
              <a:rPr lang="en-US" sz="1800" b="1" dirty="0" err="1">
                <a:effectLst/>
                <a:latin typeface="Montserrat" pitchFamily="2" charset="0"/>
                <a:ea typeface="Calibri" panose="020F0502020204030204" pitchFamily="34" charset="0"/>
              </a:rPr>
              <a:t>phạm</a:t>
            </a:r>
            <a:r>
              <a:rPr lang="en-US" sz="1800" b="1" dirty="0">
                <a:effectLst/>
                <a:latin typeface="Montserrat" pitchFamily="2" charset="0"/>
                <a:ea typeface="Calibri" panose="020F0502020204030204" pitchFamily="34" charset="0"/>
              </a:rPr>
              <a:t> vi, </a:t>
            </a:r>
            <a:r>
              <a:rPr lang="en-US" sz="1800" b="1" dirty="0" err="1">
                <a:effectLst/>
                <a:latin typeface="Montserrat" pitchFamily="2" charset="0"/>
                <a:ea typeface="Calibri" panose="020F0502020204030204" pitchFamily="34" charset="0"/>
              </a:rPr>
              <a:t>phương</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pháp</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nghiên</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cứu</a:t>
            </a:r>
            <a:endParaRPr lang="en-US" dirty="0">
              <a:latin typeface="Montserrat" pitchFamily="2" charset="0"/>
            </a:endParaRPr>
          </a:p>
        </p:txBody>
      </p:sp>
      <p:cxnSp>
        <p:nvCxnSpPr>
          <p:cNvPr id="11" name="Straight Connector 10">
            <a:extLst>
              <a:ext uri="{FF2B5EF4-FFF2-40B4-BE49-F238E27FC236}">
                <a16:creationId xmlns:a16="http://schemas.microsoft.com/office/drawing/2014/main" id="{3D7A4385-B615-4514-B154-F0346A911674}"/>
              </a:ext>
            </a:extLst>
          </p:cNvPr>
          <p:cNvCxnSpPr>
            <a:cxnSpLocks/>
          </p:cNvCxnSpPr>
          <p:nvPr/>
        </p:nvCxnSpPr>
        <p:spPr>
          <a:xfrm flipV="1">
            <a:off x="783771" y="1521911"/>
            <a:ext cx="4105470" cy="1"/>
          </a:xfrm>
          <a:prstGeom prst="line">
            <a:avLst/>
          </a:prstGeom>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14E9D1B2-9DA6-4E7B-9FEF-E943869522EB}"/>
              </a:ext>
            </a:extLst>
          </p:cNvPr>
          <p:cNvGrpSpPr/>
          <p:nvPr/>
        </p:nvGrpSpPr>
        <p:grpSpPr>
          <a:xfrm>
            <a:off x="10529645" y="6239664"/>
            <a:ext cx="1662355" cy="646331"/>
            <a:chOff x="10529645" y="6239664"/>
            <a:chExt cx="1662355" cy="646331"/>
          </a:xfrm>
        </p:grpSpPr>
        <p:sp>
          <p:nvSpPr>
            <p:cNvPr id="15" name="TextBox 14">
              <a:extLst>
                <a:ext uri="{FF2B5EF4-FFF2-40B4-BE49-F238E27FC236}">
                  <a16:creationId xmlns:a16="http://schemas.microsoft.com/office/drawing/2014/main" id="{A39DACB8-9276-4796-B874-F8352620327A}"/>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16" name="Picture 15">
              <a:extLst>
                <a:ext uri="{FF2B5EF4-FFF2-40B4-BE49-F238E27FC236}">
                  <a16:creationId xmlns:a16="http://schemas.microsoft.com/office/drawing/2014/main" id="{D6DFD0FA-BE2F-4578-BC1E-5D20D05B3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pic>
        <p:nvPicPr>
          <p:cNvPr id="12" name="Picture 11">
            <a:extLst>
              <a:ext uri="{FF2B5EF4-FFF2-40B4-BE49-F238E27FC236}">
                <a16:creationId xmlns:a16="http://schemas.microsoft.com/office/drawing/2014/main" id="{C4D89B52-0C67-4266-B4C0-B03797515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329" y="326533"/>
            <a:ext cx="6270196" cy="4731509"/>
          </a:xfrm>
          <a:prstGeom prst="rect">
            <a:avLst/>
          </a:prstGeom>
        </p:spPr>
      </p:pic>
      <p:grpSp>
        <p:nvGrpSpPr>
          <p:cNvPr id="14" name="Group 13">
            <a:extLst>
              <a:ext uri="{FF2B5EF4-FFF2-40B4-BE49-F238E27FC236}">
                <a16:creationId xmlns:a16="http://schemas.microsoft.com/office/drawing/2014/main" id="{D0945BFC-AF78-4E57-AE6C-10AD23158B9B}"/>
              </a:ext>
            </a:extLst>
          </p:cNvPr>
          <p:cNvGrpSpPr/>
          <p:nvPr/>
        </p:nvGrpSpPr>
        <p:grpSpPr>
          <a:xfrm>
            <a:off x="71195" y="0"/>
            <a:ext cx="1662355" cy="646331"/>
            <a:chOff x="10529645" y="6239664"/>
            <a:chExt cx="1662355" cy="646331"/>
          </a:xfrm>
        </p:grpSpPr>
        <p:sp>
          <p:nvSpPr>
            <p:cNvPr id="18" name="TextBox 17">
              <a:extLst>
                <a:ext uri="{FF2B5EF4-FFF2-40B4-BE49-F238E27FC236}">
                  <a16:creationId xmlns:a16="http://schemas.microsoft.com/office/drawing/2014/main" id="{70622C62-4F3B-44EB-83A2-05A655EA0013}"/>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19" name="Picture 18">
              <a:extLst>
                <a:ext uri="{FF2B5EF4-FFF2-40B4-BE49-F238E27FC236}">
                  <a16:creationId xmlns:a16="http://schemas.microsoft.com/office/drawing/2014/main" id="{E42F27F8-F4C0-4E56-A2D7-C58942C7D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spTree>
    <p:extLst>
      <p:ext uri="{BB962C8B-B14F-4D97-AF65-F5344CB8AC3E}">
        <p14:creationId xmlns:p14="http://schemas.microsoft.com/office/powerpoint/2010/main" val="1281964141"/>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7287D3-E87C-48A5-8FF2-DE4D56CBB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329" y="326533"/>
            <a:ext cx="6270196" cy="4731509"/>
          </a:xfrm>
          <a:prstGeom prst="rect">
            <a:avLst/>
          </a:prstGeom>
        </p:spPr>
      </p:pic>
      <p:sp>
        <p:nvSpPr>
          <p:cNvPr id="20" name="TextBox 19">
            <a:extLst>
              <a:ext uri="{FF2B5EF4-FFF2-40B4-BE49-F238E27FC236}">
                <a16:creationId xmlns:a16="http://schemas.microsoft.com/office/drawing/2014/main" id="{A4B97680-9387-49B1-B45C-CFB5DD007C75}"/>
              </a:ext>
            </a:extLst>
          </p:cNvPr>
          <p:cNvSpPr txBox="1"/>
          <p:nvPr/>
        </p:nvSpPr>
        <p:spPr>
          <a:xfrm>
            <a:off x="402225" y="1588476"/>
            <a:ext cx="5754255" cy="3005310"/>
          </a:xfrm>
          <a:prstGeom prst="rect">
            <a:avLst/>
          </a:prstGeom>
          <a:noFill/>
        </p:spPr>
        <p:txBody>
          <a:bodyPr wrap="square">
            <a:spAutoFit/>
          </a:bodyPr>
          <a:lstStyle/>
          <a:p>
            <a:pPr marL="342900" lvl="0" indent="-342900">
              <a:lnSpc>
                <a:spcPct val="150000"/>
              </a:lnSpc>
              <a:spcBef>
                <a:spcPts val="600"/>
              </a:spcBef>
              <a:buFont typeface="Symbol" panose="05050102010706020507" pitchFamily="18" charset="2"/>
              <a:buChar char=""/>
            </a:pPr>
            <a:r>
              <a:rPr lang="de-DE" sz="1600" dirty="0">
                <a:effectLst/>
                <a:latin typeface="Montserrat" pitchFamily="2" charset="0"/>
                <a:ea typeface="Calibri" panose="020F0502020204030204" pitchFamily="34" charset="0"/>
                <a:cs typeface="Times New Roman" panose="02020603050405020304" pitchFamily="18" charset="0"/>
              </a:rPr>
              <a:t>Tìm hiểu về Framework Django, MySQL như khái niệm, tính năng, ưu điểm, nhược điểm, cách cài đặt và sử dụng.</a:t>
            </a:r>
            <a:endParaRPr lang="en-US" sz="1200" dirty="0">
              <a:effectLst/>
              <a:latin typeface="Montserrat" pitchFamily="2"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de-DE" sz="1600" dirty="0">
                <a:effectLst/>
                <a:latin typeface="Montserrat" pitchFamily="2" charset="0"/>
                <a:ea typeface="Calibri" panose="020F0502020204030204" pitchFamily="34" charset="0"/>
                <a:cs typeface="Times New Roman" panose="02020603050405020304" pitchFamily="18" charset="0"/>
              </a:rPr>
              <a:t>Tìm hiểu về workflow của Django để tạo mô hình Quản lý trường hợp(Case Management Process): khái niệm, các bước trong Quản lý trường hợp.</a:t>
            </a:r>
            <a:endParaRPr lang="en-US" sz="1200" dirty="0">
              <a:effectLst/>
              <a:latin typeface="Montserrat" pitchFamily="2" charset="0"/>
              <a:ea typeface="Calibri" panose="020F0502020204030204" pitchFamily="34"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de-DE" sz="1600" dirty="0">
                <a:effectLst/>
                <a:latin typeface="Montserrat" pitchFamily="2" charset="0"/>
                <a:ea typeface="Calibri" panose="020F0502020204030204" pitchFamily="34" charset="0"/>
                <a:cs typeface="Times New Roman" panose="02020603050405020304" pitchFamily="18" charset="0"/>
              </a:rPr>
              <a:t>So sánh Framework Django với các Framework Lavarel, Odoo</a:t>
            </a:r>
            <a:endParaRPr lang="en-US" sz="1200" dirty="0">
              <a:effectLst/>
              <a:latin typeface="Montserrat" pitchFamily="2"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6C3C9146-0AB0-4C32-9D82-B90417DE1C28}"/>
              </a:ext>
            </a:extLst>
          </p:cNvPr>
          <p:cNvSpPr txBox="1"/>
          <p:nvPr/>
        </p:nvSpPr>
        <p:spPr>
          <a:xfrm>
            <a:off x="668045" y="1152579"/>
            <a:ext cx="4430428" cy="369332"/>
          </a:xfrm>
          <a:prstGeom prst="rect">
            <a:avLst/>
          </a:prstGeom>
          <a:noFill/>
        </p:spPr>
        <p:txBody>
          <a:bodyPr wrap="square">
            <a:spAutoFit/>
          </a:bodyPr>
          <a:lstStyle/>
          <a:p>
            <a:r>
              <a:rPr lang="en-US" b="1" dirty="0" err="1">
                <a:latin typeface="Montserrat" pitchFamily="2" charset="0"/>
              </a:rPr>
              <a:t>Phương</a:t>
            </a:r>
            <a:r>
              <a:rPr lang="en-US" b="1" dirty="0">
                <a:latin typeface="Montserrat" pitchFamily="2" charset="0"/>
              </a:rPr>
              <a:t> </a:t>
            </a:r>
            <a:r>
              <a:rPr lang="en-US" b="1" dirty="0" err="1">
                <a:latin typeface="Montserrat" pitchFamily="2" charset="0"/>
              </a:rPr>
              <a:t>pháp</a:t>
            </a:r>
            <a:r>
              <a:rPr lang="en-US" b="1" dirty="0">
                <a:latin typeface="Montserrat" pitchFamily="2" charset="0"/>
              </a:rPr>
              <a:t> </a:t>
            </a:r>
            <a:r>
              <a:rPr lang="en-US" b="1" dirty="0" err="1">
                <a:latin typeface="Montserrat" pitchFamily="2" charset="0"/>
              </a:rPr>
              <a:t>nghiên</a:t>
            </a:r>
            <a:r>
              <a:rPr lang="en-US" b="1" dirty="0">
                <a:latin typeface="Montserrat" pitchFamily="2" charset="0"/>
              </a:rPr>
              <a:t> </a:t>
            </a:r>
            <a:r>
              <a:rPr lang="en-US" b="1" dirty="0" err="1">
                <a:latin typeface="Montserrat" pitchFamily="2" charset="0"/>
              </a:rPr>
              <a:t>cứu</a:t>
            </a:r>
            <a:r>
              <a:rPr lang="en-US" b="1" dirty="0">
                <a:latin typeface="Montserrat" pitchFamily="2" charset="0"/>
              </a:rPr>
              <a:t> </a:t>
            </a:r>
            <a:r>
              <a:rPr lang="en-US" b="1" dirty="0" err="1">
                <a:latin typeface="Montserrat" pitchFamily="2" charset="0"/>
              </a:rPr>
              <a:t>lý</a:t>
            </a:r>
            <a:r>
              <a:rPr lang="en-US" b="1" dirty="0">
                <a:latin typeface="Montserrat" pitchFamily="2" charset="0"/>
              </a:rPr>
              <a:t> </a:t>
            </a:r>
            <a:r>
              <a:rPr lang="en-US" b="1" dirty="0" err="1">
                <a:latin typeface="Montserrat" pitchFamily="2" charset="0"/>
              </a:rPr>
              <a:t>thuyết</a:t>
            </a:r>
            <a:endParaRPr lang="en-US" b="1" dirty="0">
              <a:latin typeface="Montserrat" pitchFamily="2" charset="0"/>
            </a:endParaRPr>
          </a:p>
        </p:txBody>
      </p:sp>
      <p:cxnSp>
        <p:nvCxnSpPr>
          <p:cNvPr id="23" name="Straight Connector 22">
            <a:extLst>
              <a:ext uri="{FF2B5EF4-FFF2-40B4-BE49-F238E27FC236}">
                <a16:creationId xmlns:a16="http://schemas.microsoft.com/office/drawing/2014/main" id="{68218B3E-614F-4648-8A3B-57B878B71C17}"/>
              </a:ext>
            </a:extLst>
          </p:cNvPr>
          <p:cNvCxnSpPr>
            <a:cxnSpLocks/>
          </p:cNvCxnSpPr>
          <p:nvPr/>
        </p:nvCxnSpPr>
        <p:spPr>
          <a:xfrm flipV="1">
            <a:off x="783771" y="1521911"/>
            <a:ext cx="4105470" cy="1"/>
          </a:xfrm>
          <a:prstGeom prst="line">
            <a:avLst/>
          </a:prstGeom>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9A1044FB-78DE-40E2-A8FB-7F8D2A68ED28}"/>
              </a:ext>
            </a:extLst>
          </p:cNvPr>
          <p:cNvGrpSpPr/>
          <p:nvPr/>
        </p:nvGrpSpPr>
        <p:grpSpPr>
          <a:xfrm>
            <a:off x="71195" y="0"/>
            <a:ext cx="1662355" cy="646331"/>
            <a:chOff x="10529645" y="6239664"/>
            <a:chExt cx="1662355" cy="646331"/>
          </a:xfrm>
        </p:grpSpPr>
        <p:sp>
          <p:nvSpPr>
            <p:cNvPr id="25" name="TextBox 24">
              <a:extLst>
                <a:ext uri="{FF2B5EF4-FFF2-40B4-BE49-F238E27FC236}">
                  <a16:creationId xmlns:a16="http://schemas.microsoft.com/office/drawing/2014/main" id="{FE0E0D13-6A26-4ED8-994E-A2F57D9E4BF1}"/>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26" name="Picture 25">
              <a:extLst>
                <a:ext uri="{FF2B5EF4-FFF2-40B4-BE49-F238E27FC236}">
                  <a16:creationId xmlns:a16="http://schemas.microsoft.com/office/drawing/2014/main" id="{CCACF563-9953-4B27-89D3-1501389B9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grpSp>
        <p:nvGrpSpPr>
          <p:cNvPr id="30" name="Group 29">
            <a:extLst>
              <a:ext uri="{FF2B5EF4-FFF2-40B4-BE49-F238E27FC236}">
                <a16:creationId xmlns:a16="http://schemas.microsoft.com/office/drawing/2014/main" id="{FAEDBFD8-BB41-4368-B79D-D9931FA033B2}"/>
              </a:ext>
            </a:extLst>
          </p:cNvPr>
          <p:cNvGrpSpPr/>
          <p:nvPr/>
        </p:nvGrpSpPr>
        <p:grpSpPr>
          <a:xfrm>
            <a:off x="10529645" y="6239664"/>
            <a:ext cx="1662355" cy="646331"/>
            <a:chOff x="10529645" y="6239664"/>
            <a:chExt cx="1662355" cy="646331"/>
          </a:xfrm>
        </p:grpSpPr>
        <p:sp>
          <p:nvSpPr>
            <p:cNvPr id="31" name="TextBox 30">
              <a:extLst>
                <a:ext uri="{FF2B5EF4-FFF2-40B4-BE49-F238E27FC236}">
                  <a16:creationId xmlns:a16="http://schemas.microsoft.com/office/drawing/2014/main" id="{C52D3CA4-2943-479E-BB2D-E978B38418FB}"/>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32" name="Picture 31">
              <a:extLst>
                <a:ext uri="{FF2B5EF4-FFF2-40B4-BE49-F238E27FC236}">
                  <a16:creationId xmlns:a16="http://schemas.microsoft.com/office/drawing/2014/main" id="{0F72F547-B007-45EB-964B-F5EFCF97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spTree>
    <p:extLst>
      <p:ext uri="{BB962C8B-B14F-4D97-AF65-F5344CB8AC3E}">
        <p14:creationId xmlns:p14="http://schemas.microsoft.com/office/powerpoint/2010/main" val="159307441"/>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7287D3-E87C-48A5-8FF2-DE4D56CBB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329" y="326533"/>
            <a:ext cx="6270196" cy="4731509"/>
          </a:xfrm>
          <a:prstGeom prst="rect">
            <a:avLst/>
          </a:prstGeom>
        </p:spPr>
      </p:pic>
      <p:sp>
        <p:nvSpPr>
          <p:cNvPr id="20" name="TextBox 19">
            <a:extLst>
              <a:ext uri="{FF2B5EF4-FFF2-40B4-BE49-F238E27FC236}">
                <a16:creationId xmlns:a16="http://schemas.microsoft.com/office/drawing/2014/main" id="{A4B97680-9387-49B1-B45C-CFB5DD007C75}"/>
              </a:ext>
            </a:extLst>
          </p:cNvPr>
          <p:cNvSpPr txBox="1"/>
          <p:nvPr/>
        </p:nvSpPr>
        <p:spPr>
          <a:xfrm>
            <a:off x="402225" y="1574052"/>
            <a:ext cx="5442358" cy="3933897"/>
          </a:xfrm>
          <a:prstGeom prst="rect">
            <a:avLst/>
          </a:prstGeom>
          <a:noFill/>
        </p:spPr>
        <p:txBody>
          <a:bodyPr wrap="square">
            <a:spAutoFit/>
          </a:bodyPr>
          <a:lstStyle/>
          <a:p>
            <a:pPr marL="342900" lvl="0" indent="-342900">
              <a:lnSpc>
                <a:spcPct val="150000"/>
              </a:lnSpc>
              <a:spcBef>
                <a:spcPts val="600"/>
              </a:spcBef>
              <a:buFont typeface="Symbol" panose="05050102010706020507" pitchFamily="18" charset="2"/>
              <a:buChar char=""/>
            </a:pPr>
            <a:r>
              <a:rPr lang="de-DE" sz="1400" dirty="0">
                <a:effectLst/>
                <a:latin typeface="Montserrat" pitchFamily="2" charset="0"/>
                <a:ea typeface="Calibri" panose="020F0502020204030204" pitchFamily="34" charset="0"/>
                <a:cs typeface="Times New Roman" panose="02020603050405020304" pitchFamily="18" charset="0"/>
              </a:rPr>
              <a:t>Xây dựng Website tiếp nhận và quản lý yêu cầu dành cho phòng công nghệ thông tin dựa trên Framework Django</a:t>
            </a:r>
            <a:endParaRPr lang="en-US" sz="1400" dirty="0">
              <a:effectLst/>
              <a:latin typeface="Montserrat" pitchFamily="2"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de-DE" sz="1400" dirty="0">
                <a:effectLst/>
                <a:latin typeface="Montserrat" pitchFamily="2" charset="0"/>
                <a:ea typeface="Calibri" panose="020F0502020204030204" pitchFamily="34" charset="0"/>
                <a:cs typeface="Times New Roman" panose="02020603050405020304" pitchFamily="18" charset="0"/>
              </a:rPr>
              <a:t>Lập trình và triển khai Website tiếp nhận và quản lý các yêu cầu của sinh viên,giảng viên, phòng ban trên framework Django</a:t>
            </a:r>
            <a:endParaRPr lang="en-US" sz="1400" dirty="0">
              <a:effectLst/>
              <a:latin typeface="Montserrat" pitchFamily="2" charset="0"/>
              <a:ea typeface="Calibri" panose="020F0502020204030204" pitchFamily="34"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de-DE" sz="1400" dirty="0">
                <a:effectLst/>
                <a:latin typeface="Montserrat" pitchFamily="2" charset="0"/>
                <a:ea typeface="Calibri" panose="020F0502020204030204" pitchFamily="34" charset="0"/>
                <a:cs typeface="Times New Roman" panose="02020603050405020304" pitchFamily="18" charset="0"/>
              </a:rPr>
              <a:t>Đánh giá độ hiệu quả của Website tiếp nhận và quản lý các yêu cầu của sinh viên, giảng viên và phòng ban, lấy kết quả từ test case và ghi nhận ý kiến người dùng(sinh viên, giảng viên, phòng ban, nhân viên CNTT, phòng CNTT), đo lường lượng xử lý yêu cầu theo thời gian thực, đánh giá độ hài lòng của người dùng.</a:t>
            </a:r>
            <a:endParaRPr lang="en-US" sz="1400" dirty="0">
              <a:effectLst/>
              <a:latin typeface="Montserrat" pitchFamily="2"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1FFFF483-83DC-4708-8166-ED0C225D3957}"/>
              </a:ext>
            </a:extLst>
          </p:cNvPr>
          <p:cNvSpPr txBox="1"/>
          <p:nvPr/>
        </p:nvSpPr>
        <p:spPr>
          <a:xfrm>
            <a:off x="668045" y="1152579"/>
            <a:ext cx="4495082" cy="369332"/>
          </a:xfrm>
          <a:prstGeom prst="rect">
            <a:avLst/>
          </a:prstGeom>
          <a:noFill/>
        </p:spPr>
        <p:txBody>
          <a:bodyPr wrap="square">
            <a:spAutoFit/>
          </a:bodyPr>
          <a:lstStyle/>
          <a:p>
            <a:r>
              <a:rPr lang="en-US" b="1" dirty="0" err="1">
                <a:latin typeface="Montserrat" pitchFamily="2" charset="0"/>
              </a:rPr>
              <a:t>Phương</a:t>
            </a:r>
            <a:r>
              <a:rPr lang="en-US" b="1" dirty="0">
                <a:latin typeface="Montserrat" pitchFamily="2" charset="0"/>
              </a:rPr>
              <a:t> </a:t>
            </a:r>
            <a:r>
              <a:rPr lang="en-US" b="1" dirty="0" err="1">
                <a:latin typeface="Montserrat" pitchFamily="2" charset="0"/>
              </a:rPr>
              <a:t>pháp</a:t>
            </a:r>
            <a:r>
              <a:rPr lang="en-US" b="1" dirty="0">
                <a:latin typeface="Montserrat" pitchFamily="2" charset="0"/>
              </a:rPr>
              <a:t> </a:t>
            </a:r>
            <a:r>
              <a:rPr lang="en-US" b="1" dirty="0" err="1">
                <a:latin typeface="Montserrat" pitchFamily="2" charset="0"/>
              </a:rPr>
              <a:t>nghiên</a:t>
            </a:r>
            <a:r>
              <a:rPr lang="en-US" b="1" dirty="0">
                <a:latin typeface="Montserrat" pitchFamily="2" charset="0"/>
              </a:rPr>
              <a:t> </a:t>
            </a:r>
            <a:r>
              <a:rPr lang="en-US" b="1" dirty="0" err="1">
                <a:latin typeface="Montserrat" pitchFamily="2" charset="0"/>
              </a:rPr>
              <a:t>cứu</a:t>
            </a:r>
            <a:r>
              <a:rPr lang="en-US" b="1" dirty="0">
                <a:latin typeface="Montserrat" pitchFamily="2" charset="0"/>
              </a:rPr>
              <a:t> </a:t>
            </a:r>
            <a:r>
              <a:rPr lang="en-US" b="1" dirty="0" err="1">
                <a:latin typeface="Montserrat" pitchFamily="2" charset="0"/>
              </a:rPr>
              <a:t>thực</a:t>
            </a:r>
            <a:r>
              <a:rPr lang="en-US" b="1" dirty="0">
                <a:latin typeface="Montserrat" pitchFamily="2" charset="0"/>
              </a:rPr>
              <a:t> </a:t>
            </a:r>
            <a:r>
              <a:rPr lang="en-US" b="1" dirty="0" err="1">
                <a:latin typeface="Montserrat" pitchFamily="2" charset="0"/>
              </a:rPr>
              <a:t>tiễn</a:t>
            </a:r>
            <a:endParaRPr lang="en-US" b="1" dirty="0">
              <a:latin typeface="Montserrat" pitchFamily="2" charset="0"/>
            </a:endParaRPr>
          </a:p>
        </p:txBody>
      </p:sp>
      <p:cxnSp>
        <p:nvCxnSpPr>
          <p:cNvPr id="23" name="Straight Connector 22">
            <a:extLst>
              <a:ext uri="{FF2B5EF4-FFF2-40B4-BE49-F238E27FC236}">
                <a16:creationId xmlns:a16="http://schemas.microsoft.com/office/drawing/2014/main" id="{A883FA28-02A5-40F0-A469-E0AC8C56B3B1}"/>
              </a:ext>
            </a:extLst>
          </p:cNvPr>
          <p:cNvCxnSpPr>
            <a:cxnSpLocks/>
          </p:cNvCxnSpPr>
          <p:nvPr/>
        </p:nvCxnSpPr>
        <p:spPr>
          <a:xfrm flipV="1">
            <a:off x="783771" y="1521911"/>
            <a:ext cx="4105470" cy="1"/>
          </a:xfrm>
          <a:prstGeom prst="line">
            <a:avLst/>
          </a:prstGeom>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E781578-F23B-44A9-BB3E-120FD961E1A7}"/>
              </a:ext>
            </a:extLst>
          </p:cNvPr>
          <p:cNvGrpSpPr/>
          <p:nvPr/>
        </p:nvGrpSpPr>
        <p:grpSpPr>
          <a:xfrm>
            <a:off x="71195" y="0"/>
            <a:ext cx="1662355" cy="646331"/>
            <a:chOff x="10529645" y="6239664"/>
            <a:chExt cx="1662355" cy="646331"/>
          </a:xfrm>
        </p:grpSpPr>
        <p:sp>
          <p:nvSpPr>
            <p:cNvPr id="25" name="TextBox 24">
              <a:extLst>
                <a:ext uri="{FF2B5EF4-FFF2-40B4-BE49-F238E27FC236}">
                  <a16:creationId xmlns:a16="http://schemas.microsoft.com/office/drawing/2014/main" id="{BF229EB4-F44E-4DD2-8786-5868816FB7BF}"/>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26" name="Picture 25">
              <a:extLst>
                <a:ext uri="{FF2B5EF4-FFF2-40B4-BE49-F238E27FC236}">
                  <a16:creationId xmlns:a16="http://schemas.microsoft.com/office/drawing/2014/main" id="{7500AB6B-A94E-4480-8650-7BBC0616B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grpSp>
        <p:nvGrpSpPr>
          <p:cNvPr id="27" name="Group 26">
            <a:extLst>
              <a:ext uri="{FF2B5EF4-FFF2-40B4-BE49-F238E27FC236}">
                <a16:creationId xmlns:a16="http://schemas.microsoft.com/office/drawing/2014/main" id="{6BE408E2-4E14-428A-9C68-09EA0565B98C}"/>
              </a:ext>
            </a:extLst>
          </p:cNvPr>
          <p:cNvGrpSpPr/>
          <p:nvPr/>
        </p:nvGrpSpPr>
        <p:grpSpPr>
          <a:xfrm>
            <a:off x="10529645" y="6239664"/>
            <a:ext cx="1662355" cy="646331"/>
            <a:chOff x="10529645" y="6239664"/>
            <a:chExt cx="1662355" cy="646331"/>
          </a:xfrm>
        </p:grpSpPr>
        <p:sp>
          <p:nvSpPr>
            <p:cNvPr id="28" name="TextBox 27">
              <a:extLst>
                <a:ext uri="{FF2B5EF4-FFF2-40B4-BE49-F238E27FC236}">
                  <a16:creationId xmlns:a16="http://schemas.microsoft.com/office/drawing/2014/main" id="{90BE09E3-C898-4D5E-966D-4BE7C6BED39E}"/>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29" name="Picture 28">
              <a:extLst>
                <a:ext uri="{FF2B5EF4-FFF2-40B4-BE49-F238E27FC236}">
                  <a16:creationId xmlns:a16="http://schemas.microsoft.com/office/drawing/2014/main" id="{71B78D58-7406-4537-B1B9-A1ECEBD82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spTree>
    <p:extLst>
      <p:ext uri="{BB962C8B-B14F-4D97-AF65-F5344CB8AC3E}">
        <p14:creationId xmlns:p14="http://schemas.microsoft.com/office/powerpoint/2010/main" val="1519102744"/>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E9D1B2-9DA6-4E7B-9FEF-E943869522EB}"/>
              </a:ext>
            </a:extLst>
          </p:cNvPr>
          <p:cNvGrpSpPr/>
          <p:nvPr/>
        </p:nvGrpSpPr>
        <p:grpSpPr>
          <a:xfrm>
            <a:off x="10529645" y="6239664"/>
            <a:ext cx="1662355" cy="646331"/>
            <a:chOff x="10529645" y="6239664"/>
            <a:chExt cx="1662355" cy="646331"/>
          </a:xfrm>
        </p:grpSpPr>
        <p:sp>
          <p:nvSpPr>
            <p:cNvPr id="15" name="TextBox 14">
              <a:extLst>
                <a:ext uri="{FF2B5EF4-FFF2-40B4-BE49-F238E27FC236}">
                  <a16:creationId xmlns:a16="http://schemas.microsoft.com/office/drawing/2014/main" id="{A39DACB8-9276-4796-B874-F8352620327A}"/>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16" name="Picture 15">
              <a:extLst>
                <a:ext uri="{FF2B5EF4-FFF2-40B4-BE49-F238E27FC236}">
                  <a16:creationId xmlns:a16="http://schemas.microsoft.com/office/drawing/2014/main" id="{D6DFD0FA-BE2F-4578-BC1E-5D20D05B3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grpSp>
        <p:nvGrpSpPr>
          <p:cNvPr id="22" name="Group 21">
            <a:extLst>
              <a:ext uri="{FF2B5EF4-FFF2-40B4-BE49-F238E27FC236}">
                <a16:creationId xmlns:a16="http://schemas.microsoft.com/office/drawing/2014/main" id="{63673B6D-BE5E-452E-A9AC-5D7B925A06CA}"/>
              </a:ext>
            </a:extLst>
          </p:cNvPr>
          <p:cNvGrpSpPr/>
          <p:nvPr/>
        </p:nvGrpSpPr>
        <p:grpSpPr>
          <a:xfrm>
            <a:off x="71195" y="0"/>
            <a:ext cx="1662355" cy="646331"/>
            <a:chOff x="10529645" y="6239664"/>
            <a:chExt cx="1662355" cy="646331"/>
          </a:xfrm>
        </p:grpSpPr>
        <p:sp>
          <p:nvSpPr>
            <p:cNvPr id="23" name="TextBox 22">
              <a:extLst>
                <a:ext uri="{FF2B5EF4-FFF2-40B4-BE49-F238E27FC236}">
                  <a16:creationId xmlns:a16="http://schemas.microsoft.com/office/drawing/2014/main" id="{61714946-C9D6-4881-A2D2-96DEDA11F495}"/>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24" name="Picture 23">
              <a:extLst>
                <a:ext uri="{FF2B5EF4-FFF2-40B4-BE49-F238E27FC236}">
                  <a16:creationId xmlns:a16="http://schemas.microsoft.com/office/drawing/2014/main" id="{9206D7A1-CB2E-444F-9F84-5D0611F8D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pic>
        <p:nvPicPr>
          <p:cNvPr id="5" name="Picture 4">
            <a:extLst>
              <a:ext uri="{FF2B5EF4-FFF2-40B4-BE49-F238E27FC236}">
                <a16:creationId xmlns:a16="http://schemas.microsoft.com/office/drawing/2014/main" id="{E19487BF-E4B2-4A74-97E5-3A31D5A28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742" y="0"/>
            <a:ext cx="9106416" cy="6858000"/>
          </a:xfrm>
          <a:prstGeom prst="rect">
            <a:avLst/>
          </a:prstGeom>
        </p:spPr>
      </p:pic>
    </p:spTree>
    <p:extLst>
      <p:ext uri="{BB962C8B-B14F-4D97-AF65-F5344CB8AC3E}">
        <p14:creationId xmlns:p14="http://schemas.microsoft.com/office/powerpoint/2010/main" val="1470570542"/>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5632116-0971-4110-9BFB-89F66FE5098A}"/>
              </a:ext>
            </a:extLst>
          </p:cNvPr>
          <p:cNvSpPr txBox="1"/>
          <p:nvPr/>
        </p:nvSpPr>
        <p:spPr>
          <a:xfrm>
            <a:off x="668045" y="1152579"/>
            <a:ext cx="3736004" cy="369332"/>
          </a:xfrm>
          <a:prstGeom prst="rect">
            <a:avLst/>
          </a:prstGeom>
          <a:noFill/>
        </p:spPr>
        <p:txBody>
          <a:bodyPr wrap="square">
            <a:spAutoFit/>
          </a:bodyPr>
          <a:lstStyle/>
          <a:p>
            <a:r>
              <a:rPr lang="en-US" sz="1800" b="1" dirty="0" err="1">
                <a:effectLst/>
                <a:latin typeface="Montserrat" pitchFamily="2" charset="0"/>
                <a:ea typeface="Calibri" panose="020F0502020204030204" pitchFamily="34" charset="0"/>
              </a:rPr>
              <a:t>Kế</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hoạch</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thực</a:t>
            </a:r>
            <a:r>
              <a:rPr lang="en-US" sz="1800" b="1" dirty="0">
                <a:effectLst/>
                <a:latin typeface="Montserrat" pitchFamily="2" charset="0"/>
                <a:ea typeface="Calibri" panose="020F0502020204030204" pitchFamily="34" charset="0"/>
              </a:rPr>
              <a:t> </a:t>
            </a:r>
            <a:r>
              <a:rPr lang="en-US" sz="1800" b="1" dirty="0" err="1">
                <a:effectLst/>
                <a:latin typeface="Montserrat" pitchFamily="2" charset="0"/>
                <a:ea typeface="Calibri" panose="020F0502020204030204" pitchFamily="34" charset="0"/>
              </a:rPr>
              <a:t>hiện</a:t>
            </a:r>
            <a:endParaRPr lang="en-US" dirty="0">
              <a:latin typeface="Montserrat" pitchFamily="2" charset="0"/>
            </a:endParaRPr>
          </a:p>
        </p:txBody>
      </p:sp>
      <p:cxnSp>
        <p:nvCxnSpPr>
          <p:cNvPr id="11" name="Straight Connector 10">
            <a:extLst>
              <a:ext uri="{FF2B5EF4-FFF2-40B4-BE49-F238E27FC236}">
                <a16:creationId xmlns:a16="http://schemas.microsoft.com/office/drawing/2014/main" id="{3D7A4385-B615-4514-B154-F0346A911674}"/>
              </a:ext>
            </a:extLst>
          </p:cNvPr>
          <p:cNvCxnSpPr>
            <a:cxnSpLocks/>
          </p:cNvCxnSpPr>
          <p:nvPr/>
        </p:nvCxnSpPr>
        <p:spPr>
          <a:xfrm flipV="1">
            <a:off x="783771" y="1521911"/>
            <a:ext cx="4105470" cy="1"/>
          </a:xfrm>
          <a:prstGeom prst="line">
            <a:avLst/>
          </a:prstGeom>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14E9D1B2-9DA6-4E7B-9FEF-E943869522EB}"/>
              </a:ext>
            </a:extLst>
          </p:cNvPr>
          <p:cNvGrpSpPr/>
          <p:nvPr/>
        </p:nvGrpSpPr>
        <p:grpSpPr>
          <a:xfrm>
            <a:off x="10529645" y="6239664"/>
            <a:ext cx="1662355" cy="646331"/>
            <a:chOff x="10529645" y="6239664"/>
            <a:chExt cx="1662355" cy="646331"/>
          </a:xfrm>
        </p:grpSpPr>
        <p:sp>
          <p:nvSpPr>
            <p:cNvPr id="15" name="TextBox 14">
              <a:extLst>
                <a:ext uri="{FF2B5EF4-FFF2-40B4-BE49-F238E27FC236}">
                  <a16:creationId xmlns:a16="http://schemas.microsoft.com/office/drawing/2014/main" id="{A39DACB8-9276-4796-B874-F8352620327A}"/>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16" name="Picture 15">
              <a:extLst>
                <a:ext uri="{FF2B5EF4-FFF2-40B4-BE49-F238E27FC236}">
                  <a16:creationId xmlns:a16="http://schemas.microsoft.com/office/drawing/2014/main" id="{D6DFD0FA-BE2F-4578-BC1E-5D20D05B3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pic>
        <p:nvPicPr>
          <p:cNvPr id="20" name="Picture 19">
            <a:extLst>
              <a:ext uri="{FF2B5EF4-FFF2-40B4-BE49-F238E27FC236}">
                <a16:creationId xmlns:a16="http://schemas.microsoft.com/office/drawing/2014/main" id="{AD6264D1-9859-4C45-B7E2-0634A3A53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804" y="704345"/>
            <a:ext cx="6270196" cy="4731509"/>
          </a:xfrm>
          <a:prstGeom prst="rect">
            <a:avLst/>
          </a:prstGeom>
        </p:spPr>
      </p:pic>
      <p:sp>
        <p:nvSpPr>
          <p:cNvPr id="14" name="Rectangle: Rounded Corners 13">
            <a:extLst>
              <a:ext uri="{FF2B5EF4-FFF2-40B4-BE49-F238E27FC236}">
                <a16:creationId xmlns:a16="http://schemas.microsoft.com/office/drawing/2014/main" id="{049D678B-76E2-4B73-9E7C-0C13AA4D0F50}"/>
              </a:ext>
            </a:extLst>
          </p:cNvPr>
          <p:cNvSpPr/>
          <p:nvPr/>
        </p:nvSpPr>
        <p:spPr>
          <a:xfrm>
            <a:off x="496513" y="2038350"/>
            <a:ext cx="2712450" cy="457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Tìm</a:t>
            </a:r>
            <a:r>
              <a:rPr lang="en-US" dirty="0"/>
              <a:t> </a:t>
            </a:r>
            <a:r>
              <a:rPr lang="en-US" dirty="0" err="1"/>
              <a:t>hiểu</a:t>
            </a:r>
            <a:r>
              <a:rPr lang="en-US" dirty="0"/>
              <a:t> Django</a:t>
            </a:r>
          </a:p>
        </p:txBody>
      </p:sp>
      <p:sp>
        <p:nvSpPr>
          <p:cNvPr id="21" name="Rectangle: Rounded Corners 20">
            <a:extLst>
              <a:ext uri="{FF2B5EF4-FFF2-40B4-BE49-F238E27FC236}">
                <a16:creationId xmlns:a16="http://schemas.microsoft.com/office/drawing/2014/main" id="{3C6B99E7-F26E-4457-83EA-3F61F8EB1407}"/>
              </a:ext>
            </a:extLst>
          </p:cNvPr>
          <p:cNvSpPr/>
          <p:nvPr/>
        </p:nvSpPr>
        <p:spPr>
          <a:xfrm>
            <a:off x="981796" y="2627316"/>
            <a:ext cx="3108501" cy="45719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Cài</a:t>
            </a:r>
            <a:r>
              <a:rPr lang="en-US" dirty="0"/>
              <a:t> </a:t>
            </a:r>
            <a:r>
              <a:rPr lang="en-US" dirty="0" err="1"/>
              <a:t>đặt</a:t>
            </a:r>
            <a:r>
              <a:rPr lang="en-US" dirty="0"/>
              <a:t> Django</a:t>
            </a:r>
          </a:p>
        </p:txBody>
      </p:sp>
      <p:sp>
        <p:nvSpPr>
          <p:cNvPr id="23" name="Rectangle: Rounded Corners 22">
            <a:extLst>
              <a:ext uri="{FF2B5EF4-FFF2-40B4-BE49-F238E27FC236}">
                <a16:creationId xmlns:a16="http://schemas.microsoft.com/office/drawing/2014/main" id="{1207B88A-8735-4C81-BABF-87ABDBBE27B1}"/>
              </a:ext>
            </a:extLst>
          </p:cNvPr>
          <p:cNvSpPr/>
          <p:nvPr/>
        </p:nvSpPr>
        <p:spPr>
          <a:xfrm>
            <a:off x="1377847" y="3234495"/>
            <a:ext cx="3289402" cy="4571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Tạo</a:t>
            </a:r>
            <a:r>
              <a:rPr lang="en-US" dirty="0"/>
              <a:t> website </a:t>
            </a:r>
            <a:r>
              <a:rPr lang="en-US" dirty="0" err="1"/>
              <a:t>trong</a:t>
            </a:r>
            <a:r>
              <a:rPr lang="en-US" dirty="0"/>
              <a:t> Django</a:t>
            </a:r>
          </a:p>
        </p:txBody>
      </p:sp>
      <p:sp>
        <p:nvSpPr>
          <p:cNvPr id="24" name="Rectangle: Rounded Corners 23">
            <a:extLst>
              <a:ext uri="{FF2B5EF4-FFF2-40B4-BE49-F238E27FC236}">
                <a16:creationId xmlns:a16="http://schemas.microsoft.com/office/drawing/2014/main" id="{DE831A71-91A0-4D7B-8027-8C03C58164DE}"/>
              </a:ext>
            </a:extLst>
          </p:cNvPr>
          <p:cNvSpPr/>
          <p:nvPr/>
        </p:nvSpPr>
        <p:spPr>
          <a:xfrm>
            <a:off x="1623789" y="3841674"/>
            <a:ext cx="3539137" cy="45719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Cài</a:t>
            </a:r>
            <a:r>
              <a:rPr lang="en-US" dirty="0"/>
              <a:t> </a:t>
            </a:r>
            <a:r>
              <a:rPr lang="en-US" dirty="0" err="1"/>
              <a:t>đặt</a:t>
            </a:r>
            <a:r>
              <a:rPr lang="en-US" dirty="0"/>
              <a:t> </a:t>
            </a:r>
            <a:r>
              <a:rPr lang="en-US" dirty="0" err="1"/>
              <a:t>các</a:t>
            </a:r>
            <a:r>
              <a:rPr lang="en-US" dirty="0"/>
              <a:t> Module </a:t>
            </a:r>
            <a:r>
              <a:rPr lang="en-US" dirty="0" err="1"/>
              <a:t>cần</a:t>
            </a:r>
            <a:r>
              <a:rPr lang="en-US" dirty="0"/>
              <a:t> </a:t>
            </a:r>
            <a:r>
              <a:rPr lang="en-US" dirty="0" err="1"/>
              <a:t>thiết</a:t>
            </a:r>
            <a:endParaRPr lang="en-US" dirty="0"/>
          </a:p>
        </p:txBody>
      </p:sp>
      <p:sp>
        <p:nvSpPr>
          <p:cNvPr id="25" name="Rectangle: Rounded Corners 24">
            <a:extLst>
              <a:ext uri="{FF2B5EF4-FFF2-40B4-BE49-F238E27FC236}">
                <a16:creationId xmlns:a16="http://schemas.microsoft.com/office/drawing/2014/main" id="{B7626B74-34AB-471B-A1E3-9978E8841C9F}"/>
              </a:ext>
            </a:extLst>
          </p:cNvPr>
          <p:cNvSpPr/>
          <p:nvPr/>
        </p:nvSpPr>
        <p:spPr>
          <a:xfrm>
            <a:off x="2003228" y="4448853"/>
            <a:ext cx="3539137" cy="45719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Triển</a:t>
            </a:r>
            <a:r>
              <a:rPr lang="en-US" dirty="0"/>
              <a:t> </a:t>
            </a:r>
            <a:r>
              <a:rPr lang="en-US" dirty="0" err="1"/>
              <a:t>khai</a:t>
            </a:r>
            <a:r>
              <a:rPr lang="en-US" dirty="0"/>
              <a:t> Website </a:t>
            </a:r>
            <a:r>
              <a:rPr lang="en-US" dirty="0" err="1"/>
              <a:t>lên</a:t>
            </a:r>
            <a:r>
              <a:rPr lang="en-US" dirty="0"/>
              <a:t> Web Server</a:t>
            </a:r>
          </a:p>
        </p:txBody>
      </p:sp>
      <p:grpSp>
        <p:nvGrpSpPr>
          <p:cNvPr id="27" name="Group 26">
            <a:extLst>
              <a:ext uri="{FF2B5EF4-FFF2-40B4-BE49-F238E27FC236}">
                <a16:creationId xmlns:a16="http://schemas.microsoft.com/office/drawing/2014/main" id="{2718AFC1-D472-4A25-B6FD-451ED29D81E3}"/>
              </a:ext>
            </a:extLst>
          </p:cNvPr>
          <p:cNvGrpSpPr/>
          <p:nvPr/>
        </p:nvGrpSpPr>
        <p:grpSpPr>
          <a:xfrm>
            <a:off x="71195" y="0"/>
            <a:ext cx="1662355" cy="646331"/>
            <a:chOff x="10529645" y="6239664"/>
            <a:chExt cx="1662355" cy="646331"/>
          </a:xfrm>
        </p:grpSpPr>
        <p:sp>
          <p:nvSpPr>
            <p:cNvPr id="28" name="TextBox 27">
              <a:extLst>
                <a:ext uri="{FF2B5EF4-FFF2-40B4-BE49-F238E27FC236}">
                  <a16:creationId xmlns:a16="http://schemas.microsoft.com/office/drawing/2014/main" id="{270191A3-2538-4E2B-AAFF-E6FFDE7B0146}"/>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29" name="Picture 28">
              <a:extLst>
                <a:ext uri="{FF2B5EF4-FFF2-40B4-BE49-F238E27FC236}">
                  <a16:creationId xmlns:a16="http://schemas.microsoft.com/office/drawing/2014/main" id="{D2FE3866-4768-47DB-A9FD-9DE638DE5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spTree>
    <p:extLst>
      <p:ext uri="{BB962C8B-B14F-4D97-AF65-F5344CB8AC3E}">
        <p14:creationId xmlns:p14="http://schemas.microsoft.com/office/powerpoint/2010/main" val="1635499051"/>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7287D3-E87C-48A5-8FF2-DE4D56CBB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0795" y="400424"/>
            <a:ext cx="6270196" cy="4731509"/>
          </a:xfrm>
          <a:prstGeom prst="rect">
            <a:avLst/>
          </a:prstGeom>
        </p:spPr>
      </p:pic>
      <p:sp>
        <p:nvSpPr>
          <p:cNvPr id="10" name="TextBox 9">
            <a:extLst>
              <a:ext uri="{FF2B5EF4-FFF2-40B4-BE49-F238E27FC236}">
                <a16:creationId xmlns:a16="http://schemas.microsoft.com/office/drawing/2014/main" id="{6AE3CE9A-8610-4434-9F46-C75517EE0011}"/>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11" name="Picture 10">
            <a:extLst>
              <a:ext uri="{FF2B5EF4-FFF2-40B4-BE49-F238E27FC236}">
                <a16:creationId xmlns:a16="http://schemas.microsoft.com/office/drawing/2014/main" id="{DD33989B-4A40-4070-9533-C2BA05BFE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cxnSp>
        <p:nvCxnSpPr>
          <p:cNvPr id="14" name="Straight Connector 13">
            <a:extLst>
              <a:ext uri="{FF2B5EF4-FFF2-40B4-BE49-F238E27FC236}">
                <a16:creationId xmlns:a16="http://schemas.microsoft.com/office/drawing/2014/main" id="{7BE682DD-1F52-4884-A5E6-31FC909020BD}"/>
              </a:ext>
            </a:extLst>
          </p:cNvPr>
          <p:cNvCxnSpPr>
            <a:cxnSpLocks/>
          </p:cNvCxnSpPr>
          <p:nvPr/>
        </p:nvCxnSpPr>
        <p:spPr>
          <a:xfrm flipV="1">
            <a:off x="783771" y="1521911"/>
            <a:ext cx="4105470" cy="1"/>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21C9432-D671-42FA-88A3-0A48750312B3}"/>
              </a:ext>
            </a:extLst>
          </p:cNvPr>
          <p:cNvSpPr txBox="1"/>
          <p:nvPr/>
        </p:nvSpPr>
        <p:spPr>
          <a:xfrm>
            <a:off x="136406" y="1743662"/>
            <a:ext cx="5682343" cy="4092787"/>
          </a:xfrm>
          <a:prstGeom prst="rect">
            <a:avLst/>
          </a:prstGeom>
          <a:noFill/>
        </p:spPr>
        <p:txBody>
          <a:bodyPr wrap="square" rtlCol="0">
            <a:spAutoFit/>
          </a:bodyPr>
          <a:lstStyle/>
          <a:p>
            <a:pPr marL="342900" lvl="0" indent="-342900">
              <a:lnSpc>
                <a:spcPct val="150000"/>
              </a:lnSpc>
              <a:spcBef>
                <a:spcPts val="600"/>
              </a:spcBef>
              <a:spcAft>
                <a:spcPts val="600"/>
              </a:spcAft>
              <a:buFont typeface="+mj-lt"/>
              <a:buAutoNum type="arabicPeriod"/>
            </a:pPr>
            <a:r>
              <a:rPr lang="en-US" sz="1800" dirty="0">
                <a:effectLst/>
                <a:latin typeface="Montserrat" pitchFamily="2" charset="0"/>
                <a:ea typeface="Calibri" panose="020F0502020204030204" pitchFamily="34" charset="0"/>
                <a:cs typeface="Times New Roman" panose="02020603050405020304" pitchFamily="18" charset="0"/>
              </a:rPr>
              <a:t>Niithanoi.edu.vn, “</a:t>
            </a:r>
            <a:r>
              <a:rPr lang="en-US" sz="1800" dirty="0" err="1">
                <a:effectLst/>
                <a:latin typeface="Montserrat" pitchFamily="2" charset="0"/>
                <a:ea typeface="Calibri" panose="020F0502020204030204" pitchFamily="34" charset="0"/>
                <a:cs typeface="Times New Roman" panose="02020603050405020304" pitchFamily="18" charset="0"/>
              </a:rPr>
              <a:t>Lập</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trình</a:t>
            </a:r>
            <a:r>
              <a:rPr lang="en-US" sz="1800" dirty="0">
                <a:effectLst/>
                <a:latin typeface="Montserrat" pitchFamily="2" charset="0"/>
                <a:ea typeface="Calibri" panose="020F0502020204030204" pitchFamily="34" charset="0"/>
                <a:cs typeface="Times New Roman" panose="02020603050405020304" pitchFamily="18" charset="0"/>
              </a:rPr>
              <a:t> web </a:t>
            </a:r>
            <a:r>
              <a:rPr lang="en-US" sz="1800" dirty="0" err="1">
                <a:effectLst/>
                <a:latin typeface="Montserrat" pitchFamily="2" charset="0"/>
                <a:ea typeface="Calibri" panose="020F0502020204030204" pitchFamily="34" charset="0"/>
                <a:cs typeface="Times New Roman" panose="02020603050405020304" pitchFamily="18" charset="0"/>
              </a:rPr>
              <a:t>với</a:t>
            </a:r>
            <a:r>
              <a:rPr lang="en-US" sz="1800" dirty="0">
                <a:effectLst/>
                <a:latin typeface="Montserrat" pitchFamily="2" charset="0"/>
                <a:ea typeface="Calibri" panose="020F0502020204030204" pitchFamily="34" charset="0"/>
                <a:cs typeface="Times New Roman" panose="02020603050405020304" pitchFamily="18" charset="0"/>
              </a:rPr>
              <a:t> Django? Django </a:t>
            </a:r>
            <a:r>
              <a:rPr lang="en-US" sz="1800" dirty="0" err="1">
                <a:effectLst/>
                <a:latin typeface="Montserrat" pitchFamily="2" charset="0"/>
                <a:ea typeface="Calibri" panose="020F0502020204030204" pitchFamily="34" charset="0"/>
                <a:cs typeface="Times New Roman" panose="02020603050405020304" pitchFamily="18" charset="0"/>
              </a:rPr>
              <a:t>là</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gì</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ngày</a:t>
            </a:r>
            <a:r>
              <a:rPr lang="en-US" sz="1800" dirty="0">
                <a:effectLst/>
                <a:latin typeface="Montserrat" pitchFamily="2" charset="0"/>
                <a:ea typeface="Calibri" panose="020F0502020204030204" pitchFamily="34" charset="0"/>
                <a:cs typeface="Times New Roman" panose="02020603050405020304" pitchFamily="18" charset="0"/>
              </a:rPr>
              <a:t> 08 </a:t>
            </a:r>
            <a:r>
              <a:rPr lang="en-US" sz="1800" dirty="0" err="1">
                <a:effectLst/>
                <a:latin typeface="Montserrat" pitchFamily="2" charset="0"/>
                <a:ea typeface="Calibri" panose="020F0502020204030204" pitchFamily="34" charset="0"/>
                <a:cs typeface="Times New Roman" panose="02020603050405020304" pitchFamily="18" charset="0"/>
              </a:rPr>
              <a:t>tháng</a:t>
            </a:r>
            <a:r>
              <a:rPr lang="en-US" sz="1800" dirty="0">
                <a:effectLst/>
                <a:latin typeface="Montserrat" pitchFamily="2" charset="0"/>
                <a:ea typeface="Calibri" panose="020F0502020204030204" pitchFamily="34" charset="0"/>
                <a:cs typeface="Times New Roman" panose="02020603050405020304" pitchFamily="18" charset="0"/>
              </a:rPr>
              <a:t> 09 </a:t>
            </a:r>
            <a:r>
              <a:rPr lang="en-US" sz="1800" dirty="0" err="1">
                <a:effectLst/>
                <a:latin typeface="Montserrat" pitchFamily="2" charset="0"/>
                <a:ea typeface="Calibri" panose="020F0502020204030204" pitchFamily="34" charset="0"/>
                <a:cs typeface="Times New Roman" panose="02020603050405020304" pitchFamily="18" charset="0"/>
              </a:rPr>
              <a:t>năm</a:t>
            </a:r>
            <a:r>
              <a:rPr lang="en-US" sz="1800" dirty="0">
                <a:effectLst/>
                <a:latin typeface="Montserrat" pitchFamily="2" charset="0"/>
                <a:ea typeface="Calibri" panose="020F0502020204030204" pitchFamily="34" charset="0"/>
                <a:cs typeface="Times New Roman" panose="02020603050405020304" pitchFamily="18" charset="0"/>
              </a:rPr>
              <a:t> 2020, </a:t>
            </a:r>
            <a:r>
              <a:rPr lang="en-US" sz="1800" dirty="0" err="1">
                <a:effectLst/>
                <a:latin typeface="Montserrat" pitchFamily="2" charset="0"/>
                <a:ea typeface="Calibri" panose="020F0502020204030204" pitchFamily="34" charset="0"/>
                <a:cs typeface="Times New Roman" panose="02020603050405020304" pitchFamily="18" charset="0"/>
              </a:rPr>
              <a:t>tại</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u="sng" dirty="0">
                <a:solidFill>
                  <a:srgbClr val="0563C1"/>
                </a:solidFill>
                <a:effectLst/>
                <a:latin typeface="Montserrat" pitchFamily="2" charset="0"/>
                <a:ea typeface="Calibri" panose="020F0502020204030204" pitchFamily="34" charset="0"/>
                <a:cs typeface="Times New Roman" panose="02020603050405020304" pitchFamily="18" charset="0"/>
                <a:hlinkClick r:id="rId4"/>
              </a:rPr>
              <a:t>https://niithanoi.edu.vn/django-la-gi.html</a:t>
            </a:r>
            <a:endParaRPr lang="en-US" sz="1800" u="sng" dirty="0">
              <a:solidFill>
                <a:srgbClr val="0563C1"/>
              </a:solidFill>
              <a:effectLst/>
              <a:latin typeface="Montserrat" pitchFamily="2" charset="0"/>
              <a:ea typeface="Calibri" panose="020F0502020204030204" pitchFamily="34" charset="0"/>
              <a:cs typeface="Times New Roman" panose="02020603050405020304" pitchFamily="18" charset="0"/>
            </a:endParaRPr>
          </a:p>
          <a:p>
            <a:pPr marL="342900" indent="-342900">
              <a:lnSpc>
                <a:spcPct val="150000"/>
              </a:lnSpc>
              <a:spcBef>
                <a:spcPts val="600"/>
              </a:spcBef>
              <a:spcAft>
                <a:spcPts val="600"/>
              </a:spcAft>
              <a:buFont typeface="+mj-lt"/>
              <a:buAutoNum type="arabicPeriod"/>
            </a:pPr>
            <a:r>
              <a:rPr lang="en-US" sz="1800" dirty="0">
                <a:effectLst/>
                <a:latin typeface="Montserrat" pitchFamily="2" charset="0"/>
                <a:ea typeface="Calibri" panose="020F0502020204030204" pitchFamily="34" charset="0"/>
                <a:cs typeface="Times New Roman" panose="02020603050405020304" pitchFamily="18" charset="0"/>
              </a:rPr>
              <a:t>hostinger.vn, “MySQL </a:t>
            </a:r>
            <a:r>
              <a:rPr lang="en-US" sz="1800" dirty="0" err="1">
                <a:effectLst/>
                <a:latin typeface="Montserrat" pitchFamily="2" charset="0"/>
                <a:ea typeface="Calibri" panose="020F0502020204030204" pitchFamily="34" charset="0"/>
                <a:cs typeface="Times New Roman" panose="02020603050405020304" pitchFamily="18" charset="0"/>
              </a:rPr>
              <a:t>là</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gì:giải</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thích</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tường</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tận</a:t>
            </a:r>
            <a:r>
              <a:rPr lang="en-US" sz="1800" dirty="0">
                <a:effectLst/>
                <a:latin typeface="Montserrat" pitchFamily="2" charset="0"/>
                <a:ea typeface="Calibri" panose="020F0502020204030204" pitchFamily="34" charset="0"/>
                <a:cs typeface="Times New Roman" panose="02020603050405020304" pitchFamily="18" charset="0"/>
              </a:rPr>
              <a:t> MySQL </a:t>
            </a:r>
            <a:r>
              <a:rPr lang="en-US" sz="1800" dirty="0" err="1">
                <a:effectLst/>
                <a:latin typeface="Montserrat" pitchFamily="2" charset="0"/>
                <a:ea typeface="Calibri" panose="020F0502020204030204" pitchFamily="34" charset="0"/>
                <a:cs typeface="Times New Roman" panose="02020603050405020304" pitchFamily="18" charset="0"/>
              </a:rPr>
              <a:t>cho</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người</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mới</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bắt</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đầu</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dirty="0" err="1">
                <a:effectLst/>
                <a:latin typeface="Montserrat" pitchFamily="2" charset="0"/>
                <a:ea typeface="Calibri" panose="020F0502020204030204" pitchFamily="34" charset="0"/>
                <a:cs typeface="Times New Roman" panose="02020603050405020304" pitchFamily="18" charset="0"/>
              </a:rPr>
              <a:t>ngày</a:t>
            </a:r>
            <a:r>
              <a:rPr lang="en-US" sz="1800" dirty="0">
                <a:effectLst/>
                <a:latin typeface="Montserrat" pitchFamily="2" charset="0"/>
                <a:ea typeface="Calibri" panose="020F0502020204030204" pitchFamily="34" charset="0"/>
                <a:cs typeface="Times New Roman" panose="02020603050405020304" pitchFamily="18" charset="0"/>
              </a:rPr>
              <a:t> 07 </a:t>
            </a:r>
            <a:r>
              <a:rPr lang="en-US" sz="1800" dirty="0" err="1">
                <a:effectLst/>
                <a:latin typeface="Montserrat" pitchFamily="2" charset="0"/>
                <a:ea typeface="Calibri" panose="020F0502020204030204" pitchFamily="34" charset="0"/>
                <a:cs typeface="Times New Roman" panose="02020603050405020304" pitchFamily="18" charset="0"/>
              </a:rPr>
              <a:t>tháng</a:t>
            </a:r>
            <a:r>
              <a:rPr lang="en-US" sz="1800" dirty="0">
                <a:effectLst/>
                <a:latin typeface="Montserrat" pitchFamily="2" charset="0"/>
                <a:ea typeface="Calibri" panose="020F0502020204030204" pitchFamily="34" charset="0"/>
                <a:cs typeface="Times New Roman" panose="02020603050405020304" pitchFamily="18" charset="0"/>
              </a:rPr>
              <a:t> 05 </a:t>
            </a:r>
            <a:r>
              <a:rPr lang="en-US" sz="1800" dirty="0" err="1">
                <a:effectLst/>
                <a:latin typeface="Montserrat" pitchFamily="2" charset="0"/>
                <a:ea typeface="Calibri" panose="020F0502020204030204" pitchFamily="34" charset="0"/>
                <a:cs typeface="Times New Roman" panose="02020603050405020304" pitchFamily="18" charset="0"/>
              </a:rPr>
              <a:t>năm</a:t>
            </a:r>
            <a:r>
              <a:rPr lang="en-US" sz="1800" dirty="0">
                <a:effectLst/>
                <a:latin typeface="Montserrat" pitchFamily="2" charset="0"/>
                <a:ea typeface="Calibri" panose="020F0502020204030204" pitchFamily="34" charset="0"/>
                <a:cs typeface="Times New Roman" panose="02020603050405020304" pitchFamily="18" charset="0"/>
              </a:rPr>
              <a:t> 2019, </a:t>
            </a:r>
            <a:r>
              <a:rPr lang="en-US" sz="1800" dirty="0" err="1">
                <a:effectLst/>
                <a:latin typeface="Montserrat" pitchFamily="2" charset="0"/>
                <a:ea typeface="Calibri" panose="020F0502020204030204" pitchFamily="34" charset="0"/>
                <a:cs typeface="Times New Roman" panose="02020603050405020304" pitchFamily="18" charset="0"/>
              </a:rPr>
              <a:t>tại</a:t>
            </a:r>
            <a:r>
              <a:rPr lang="en-US" sz="1800" dirty="0">
                <a:effectLst/>
                <a:latin typeface="Montserrat" pitchFamily="2" charset="0"/>
                <a:ea typeface="Calibri" panose="020F0502020204030204" pitchFamily="34" charset="0"/>
                <a:cs typeface="Times New Roman" panose="02020603050405020304" pitchFamily="18" charset="0"/>
              </a:rPr>
              <a:t>: </a:t>
            </a:r>
            <a:r>
              <a:rPr lang="en-US" sz="1800" u="sng" dirty="0">
                <a:solidFill>
                  <a:srgbClr val="0563C1"/>
                </a:solidFill>
                <a:effectLst/>
                <a:latin typeface="Montserrat" pitchFamily="2" charset="0"/>
                <a:ea typeface="Calibri" panose="020F0502020204030204" pitchFamily="34" charset="0"/>
                <a:cs typeface="Times New Roman" panose="02020603050405020304" pitchFamily="18" charset="0"/>
                <a:hlinkClick r:id="rId5"/>
              </a:rPr>
              <a:t>https://www.hostinger.vn/huong-dan/mysql-la-gi/</a:t>
            </a:r>
            <a:endParaRPr lang="en-US" sz="1800" dirty="0">
              <a:effectLst/>
              <a:latin typeface="Montserrat" pitchFamily="2"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mj-lt"/>
              <a:buAutoNum type="arabicPeriod"/>
            </a:pPr>
            <a:endParaRPr lang="en-US" u="sng" dirty="0">
              <a:solidFill>
                <a:srgbClr val="0563C1"/>
              </a:solidFill>
              <a:latin typeface="Montserrat" pitchFamily="2"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0452FB00-9513-4D45-AB1F-7C75E599AC2B}"/>
              </a:ext>
            </a:extLst>
          </p:cNvPr>
          <p:cNvSpPr txBox="1"/>
          <p:nvPr/>
        </p:nvSpPr>
        <p:spPr>
          <a:xfrm>
            <a:off x="668045" y="1152579"/>
            <a:ext cx="4221196" cy="369332"/>
          </a:xfrm>
          <a:prstGeom prst="rect">
            <a:avLst/>
          </a:prstGeom>
          <a:noFill/>
        </p:spPr>
        <p:txBody>
          <a:bodyPr wrap="square">
            <a:spAutoFit/>
          </a:bodyPr>
          <a:lstStyle/>
          <a:p>
            <a:r>
              <a:rPr lang="en-US" b="1" dirty="0" err="1">
                <a:latin typeface="Montserrat" pitchFamily="2" charset="0"/>
              </a:rPr>
              <a:t>Tài</a:t>
            </a:r>
            <a:r>
              <a:rPr lang="en-US" b="1" dirty="0">
                <a:latin typeface="Montserrat" pitchFamily="2" charset="0"/>
              </a:rPr>
              <a:t> </a:t>
            </a:r>
            <a:r>
              <a:rPr lang="en-US" b="1" dirty="0" err="1">
                <a:latin typeface="Montserrat" pitchFamily="2" charset="0"/>
              </a:rPr>
              <a:t>liệu</a:t>
            </a:r>
            <a:r>
              <a:rPr lang="en-US" b="1" dirty="0">
                <a:latin typeface="Montserrat" pitchFamily="2" charset="0"/>
              </a:rPr>
              <a:t> </a:t>
            </a:r>
            <a:r>
              <a:rPr lang="en-US" b="1" dirty="0" err="1">
                <a:latin typeface="Montserrat" pitchFamily="2" charset="0"/>
              </a:rPr>
              <a:t>tham</a:t>
            </a:r>
            <a:r>
              <a:rPr lang="en-US" b="1" dirty="0">
                <a:latin typeface="Montserrat" pitchFamily="2" charset="0"/>
              </a:rPr>
              <a:t> </a:t>
            </a:r>
            <a:r>
              <a:rPr lang="en-US" b="1" dirty="0" err="1">
                <a:latin typeface="Montserrat" pitchFamily="2" charset="0"/>
              </a:rPr>
              <a:t>khảo</a:t>
            </a:r>
            <a:r>
              <a:rPr lang="en-US" b="1" dirty="0">
                <a:latin typeface="Montserrat" pitchFamily="2" charset="0"/>
              </a:rPr>
              <a:t> (1 – 3)</a:t>
            </a:r>
          </a:p>
        </p:txBody>
      </p:sp>
      <p:grpSp>
        <p:nvGrpSpPr>
          <p:cNvPr id="13" name="Group 12">
            <a:extLst>
              <a:ext uri="{FF2B5EF4-FFF2-40B4-BE49-F238E27FC236}">
                <a16:creationId xmlns:a16="http://schemas.microsoft.com/office/drawing/2014/main" id="{CFA96D5F-14BE-4D0B-B5B2-205A6FBEE176}"/>
              </a:ext>
            </a:extLst>
          </p:cNvPr>
          <p:cNvGrpSpPr/>
          <p:nvPr/>
        </p:nvGrpSpPr>
        <p:grpSpPr>
          <a:xfrm>
            <a:off x="10529645" y="6239664"/>
            <a:ext cx="1662355" cy="646331"/>
            <a:chOff x="10529645" y="6239664"/>
            <a:chExt cx="1662355" cy="646331"/>
          </a:xfrm>
        </p:grpSpPr>
        <p:sp>
          <p:nvSpPr>
            <p:cNvPr id="15" name="TextBox 14">
              <a:extLst>
                <a:ext uri="{FF2B5EF4-FFF2-40B4-BE49-F238E27FC236}">
                  <a16:creationId xmlns:a16="http://schemas.microsoft.com/office/drawing/2014/main" id="{2D5CDFD9-7968-4764-9608-6DA902202804}"/>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18" name="Picture 17">
              <a:extLst>
                <a:ext uri="{FF2B5EF4-FFF2-40B4-BE49-F238E27FC236}">
                  <a16:creationId xmlns:a16="http://schemas.microsoft.com/office/drawing/2014/main" id="{B3B64F38-5B1C-4A88-A79F-93B99533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grpSp>
        <p:nvGrpSpPr>
          <p:cNvPr id="19" name="Group 18">
            <a:extLst>
              <a:ext uri="{FF2B5EF4-FFF2-40B4-BE49-F238E27FC236}">
                <a16:creationId xmlns:a16="http://schemas.microsoft.com/office/drawing/2014/main" id="{27D60602-93FB-4D1D-B5D4-037960BC1D52}"/>
              </a:ext>
            </a:extLst>
          </p:cNvPr>
          <p:cNvGrpSpPr/>
          <p:nvPr/>
        </p:nvGrpSpPr>
        <p:grpSpPr>
          <a:xfrm>
            <a:off x="71195" y="0"/>
            <a:ext cx="1662355" cy="646331"/>
            <a:chOff x="10529645" y="6239664"/>
            <a:chExt cx="1662355" cy="646331"/>
          </a:xfrm>
        </p:grpSpPr>
        <p:sp>
          <p:nvSpPr>
            <p:cNvPr id="20" name="TextBox 19">
              <a:extLst>
                <a:ext uri="{FF2B5EF4-FFF2-40B4-BE49-F238E27FC236}">
                  <a16:creationId xmlns:a16="http://schemas.microsoft.com/office/drawing/2014/main" id="{2AB75B95-0050-423E-9EA9-BE60D87074AB}"/>
                </a:ext>
              </a:extLst>
            </p:cNvPr>
            <p:cNvSpPr txBox="1"/>
            <p:nvPr/>
          </p:nvSpPr>
          <p:spPr>
            <a:xfrm>
              <a:off x="10896885" y="6239664"/>
              <a:ext cx="1295115" cy="646331"/>
            </a:xfrm>
            <a:prstGeom prst="rect">
              <a:avLst/>
            </a:prstGeom>
            <a:noFill/>
          </p:spPr>
          <p:txBody>
            <a:bodyPr wrap="square" rtlCol="0">
              <a:spAutoFit/>
            </a:bodyPr>
            <a:lstStyle/>
            <a:p>
              <a:r>
                <a:rPr lang="en-US" dirty="0"/>
                <a:t>VAN LANG UNIVERSITY</a:t>
              </a:r>
            </a:p>
          </p:txBody>
        </p:sp>
        <p:pic>
          <p:nvPicPr>
            <p:cNvPr id="21" name="Picture 20">
              <a:extLst>
                <a:ext uri="{FF2B5EF4-FFF2-40B4-BE49-F238E27FC236}">
                  <a16:creationId xmlns:a16="http://schemas.microsoft.com/office/drawing/2014/main" id="{5EE3B069-3659-40A7-AA83-FAA461F09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29645" y="6352891"/>
              <a:ext cx="367240" cy="419878"/>
            </a:xfrm>
            <a:prstGeom prst="rect">
              <a:avLst/>
            </a:prstGeom>
          </p:spPr>
        </p:pic>
      </p:grpSp>
    </p:spTree>
    <p:extLst>
      <p:ext uri="{BB962C8B-B14F-4D97-AF65-F5344CB8AC3E}">
        <p14:creationId xmlns:p14="http://schemas.microsoft.com/office/powerpoint/2010/main" val="3118130994"/>
      </p:ext>
    </p:extLst>
  </p:cSld>
  <p:clrMapOvr>
    <a:masterClrMapping/>
  </p:clrMapOvr>
  <p:transition spd="slow">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746</Words>
  <Application>Microsoft Office PowerPoint</Application>
  <PresentationFormat>Widescreen</PresentationFormat>
  <Paragraphs>51</Paragraphs>
  <Slides>11</Slides>
  <Notes>0</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Montserrat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 Phong</dc:creator>
  <cp:lastModifiedBy>Tien Ha</cp:lastModifiedBy>
  <cp:revision>4</cp:revision>
  <dcterms:created xsi:type="dcterms:W3CDTF">2023-04-20T04:50:08Z</dcterms:created>
  <dcterms:modified xsi:type="dcterms:W3CDTF">2023-04-20T08:31:33Z</dcterms:modified>
</cp:coreProperties>
</file>